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 ContentType="image/tiff"/>
  <Default Extension="vml" ContentType="application/vnd.openxmlformats-officedocument.vmlDrawing"/>
  <Default Extension="doc" ContentType="application/msword"/>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handoutMasterIdLst>
    <p:handoutMasterId r:id="rId34"/>
  </p:handoutMasterIdLst>
  <p:sldIdLst>
    <p:sldId id="392" r:id="rId2"/>
    <p:sldId id="437" r:id="rId3"/>
    <p:sldId id="406" r:id="rId4"/>
    <p:sldId id="407" r:id="rId5"/>
    <p:sldId id="408" r:id="rId6"/>
    <p:sldId id="421" r:id="rId7"/>
    <p:sldId id="427" r:id="rId8"/>
    <p:sldId id="438" r:id="rId9"/>
    <p:sldId id="443" r:id="rId10"/>
    <p:sldId id="439" r:id="rId11"/>
    <p:sldId id="440" r:id="rId12"/>
    <p:sldId id="482" r:id="rId13"/>
    <p:sldId id="483" r:id="rId14"/>
    <p:sldId id="472" r:id="rId15"/>
    <p:sldId id="444" r:id="rId16"/>
    <p:sldId id="463" r:id="rId17"/>
    <p:sldId id="462" r:id="rId18"/>
    <p:sldId id="464" r:id="rId19"/>
    <p:sldId id="445" r:id="rId20"/>
    <p:sldId id="465" r:id="rId21"/>
    <p:sldId id="466" r:id="rId22"/>
    <p:sldId id="473" r:id="rId23"/>
    <p:sldId id="474" r:id="rId24"/>
    <p:sldId id="475" r:id="rId25"/>
    <p:sldId id="481" r:id="rId26"/>
    <p:sldId id="479" r:id="rId27"/>
    <p:sldId id="488" r:id="rId28"/>
    <p:sldId id="484" r:id="rId29"/>
    <p:sldId id="485" r:id="rId30"/>
    <p:sldId id="486" r:id="rId31"/>
    <p:sldId id="487" r:id="rId32"/>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233">
          <p15:clr>
            <a:srgbClr val="A4A3A4"/>
          </p15:clr>
        </p15:guide>
        <p15:guide id="2" pos="2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74" autoAdjust="0"/>
    <p:restoredTop sz="93813" autoAdjust="0"/>
  </p:normalViewPr>
  <p:slideViewPr>
    <p:cSldViewPr snapToGrid="0" snapToObjects="1" showGuides="1">
      <p:cViewPr>
        <p:scale>
          <a:sx n="100" d="100"/>
          <a:sy n="100" d="100"/>
        </p:scale>
        <p:origin x="-660" y="-72"/>
      </p:cViewPr>
      <p:guideLst>
        <p:guide orient="horz" pos="4233"/>
        <p:guide pos="283"/>
      </p:guideLst>
    </p:cSldViewPr>
  </p:slideViewPr>
  <p:outlineViewPr>
    <p:cViewPr>
      <p:scale>
        <a:sx n="33" d="100"/>
        <a:sy n="33" d="100"/>
      </p:scale>
      <p:origin x="0" y="94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3F5BA26A-220B-E040-9454-718426D2A634}" type="datetimeFigureOut">
              <a:rPr lang="en-US" smtClean="0"/>
              <a:t>10/14/2014</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5EFB1E27-0F1F-0644-9860-9989FAA0A4E7}" type="slidenum">
              <a:rPr lang="en-US" smtClean="0"/>
              <a:t>‹#›</a:t>
            </a:fld>
            <a:endParaRPr lang="en-US"/>
          </a:p>
        </p:txBody>
      </p:sp>
    </p:spTree>
    <p:extLst>
      <p:ext uri="{BB962C8B-B14F-4D97-AF65-F5344CB8AC3E}">
        <p14:creationId xmlns:p14="http://schemas.microsoft.com/office/powerpoint/2010/main" val="1280752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709CA36-AE26-5A42-A1B1-3D691E30715A}" type="datetimeFigureOut">
              <a:rPr lang="en-US" smtClean="0"/>
              <a:pPr/>
              <a:t>10/14/2014</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9BD0E5DC-6E82-2642-8557-7E4450B78228}" type="slidenum">
              <a:rPr lang="en-US" smtClean="0"/>
              <a:pPr/>
              <a:t>‹#›</a:t>
            </a:fld>
            <a:endParaRPr lang="en-US"/>
          </a:p>
        </p:txBody>
      </p:sp>
    </p:spTree>
    <p:extLst>
      <p:ext uri="{BB962C8B-B14F-4D97-AF65-F5344CB8AC3E}">
        <p14:creationId xmlns:p14="http://schemas.microsoft.com/office/powerpoint/2010/main" val="29023114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1F85B1-C2D5-3942-84B8-63EA23E10077}" type="slidenum">
              <a:rPr lang="en-US" smtClean="0"/>
              <a:t>1</a:t>
            </a:fld>
            <a:endParaRPr lang="en-US"/>
          </a:p>
        </p:txBody>
      </p:sp>
    </p:spTree>
    <p:extLst>
      <p:ext uri="{BB962C8B-B14F-4D97-AF65-F5344CB8AC3E}">
        <p14:creationId xmlns:p14="http://schemas.microsoft.com/office/powerpoint/2010/main" val="1195353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A3ED247-F9E2-4AB0-BF36-DF1DD55F23C0}" type="slidenum">
              <a:rPr lang="en-US" smtClean="0">
                <a:latin typeface="Arial" charset="0"/>
              </a:rPr>
              <a:pPr/>
              <a:t>10</a:t>
            </a:fld>
            <a:endParaRPr lang="en-US" smtClean="0">
              <a:latin typeface="Arial" charset="0"/>
            </a:endParaRPr>
          </a:p>
        </p:txBody>
      </p:sp>
    </p:spTree>
    <p:extLst>
      <p:ext uri="{BB962C8B-B14F-4D97-AF65-F5344CB8AC3E}">
        <p14:creationId xmlns:p14="http://schemas.microsoft.com/office/powerpoint/2010/main" val="621665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A3ED247-F9E2-4AB0-BF36-DF1DD55F23C0}" type="slidenum">
              <a:rPr lang="en-US" smtClean="0">
                <a:latin typeface="Arial" charset="0"/>
              </a:rPr>
              <a:pPr/>
              <a:t>11</a:t>
            </a:fld>
            <a:endParaRPr lang="en-US" smtClean="0">
              <a:latin typeface="Arial" charset="0"/>
            </a:endParaRPr>
          </a:p>
        </p:txBody>
      </p:sp>
    </p:spTree>
    <p:extLst>
      <p:ext uri="{BB962C8B-B14F-4D97-AF65-F5344CB8AC3E}">
        <p14:creationId xmlns:p14="http://schemas.microsoft.com/office/powerpoint/2010/main" val="3158472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A3ED247-F9E2-4AB0-BF36-DF1DD55F23C0}" type="slidenum">
              <a:rPr lang="en-US" smtClean="0">
                <a:latin typeface="Arial" charset="0"/>
              </a:rPr>
              <a:pPr/>
              <a:t>12</a:t>
            </a:fld>
            <a:endParaRPr lang="en-US" smtClean="0">
              <a:latin typeface="Arial" charset="0"/>
            </a:endParaRPr>
          </a:p>
        </p:txBody>
      </p:sp>
    </p:spTree>
    <p:extLst>
      <p:ext uri="{BB962C8B-B14F-4D97-AF65-F5344CB8AC3E}">
        <p14:creationId xmlns:p14="http://schemas.microsoft.com/office/powerpoint/2010/main" val="2409317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A3ED247-F9E2-4AB0-BF36-DF1DD55F23C0}" type="slidenum">
              <a:rPr lang="en-US" smtClean="0">
                <a:latin typeface="Arial" charset="0"/>
              </a:rPr>
              <a:pPr/>
              <a:t>13</a:t>
            </a:fld>
            <a:endParaRPr lang="en-US" smtClean="0">
              <a:latin typeface="Arial" charset="0"/>
            </a:endParaRPr>
          </a:p>
        </p:txBody>
      </p:sp>
    </p:spTree>
    <p:extLst>
      <p:ext uri="{BB962C8B-B14F-4D97-AF65-F5344CB8AC3E}">
        <p14:creationId xmlns:p14="http://schemas.microsoft.com/office/powerpoint/2010/main" val="3158472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1F85B1-C2D5-3942-84B8-63EA23E10077}" type="slidenum">
              <a:rPr lang="en-US" smtClean="0"/>
              <a:t>14</a:t>
            </a:fld>
            <a:endParaRPr lang="en-US"/>
          </a:p>
        </p:txBody>
      </p:sp>
    </p:spTree>
    <p:extLst>
      <p:ext uri="{BB962C8B-B14F-4D97-AF65-F5344CB8AC3E}">
        <p14:creationId xmlns:p14="http://schemas.microsoft.com/office/powerpoint/2010/main" val="3743091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15</a:t>
            </a:fld>
            <a:endParaRPr lang="en-US"/>
          </a:p>
        </p:txBody>
      </p:sp>
    </p:spTree>
    <p:extLst>
      <p:ext uri="{BB962C8B-B14F-4D97-AF65-F5344CB8AC3E}">
        <p14:creationId xmlns:p14="http://schemas.microsoft.com/office/powerpoint/2010/main" val="59455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16</a:t>
            </a:fld>
            <a:endParaRPr lang="en-US"/>
          </a:p>
        </p:txBody>
      </p:sp>
    </p:spTree>
    <p:extLst>
      <p:ext uri="{BB962C8B-B14F-4D97-AF65-F5344CB8AC3E}">
        <p14:creationId xmlns:p14="http://schemas.microsoft.com/office/powerpoint/2010/main" val="3784401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17</a:t>
            </a:fld>
            <a:endParaRPr lang="en-US"/>
          </a:p>
        </p:txBody>
      </p:sp>
    </p:spTree>
    <p:extLst>
      <p:ext uri="{BB962C8B-B14F-4D97-AF65-F5344CB8AC3E}">
        <p14:creationId xmlns:p14="http://schemas.microsoft.com/office/powerpoint/2010/main" val="202924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18</a:t>
            </a:fld>
            <a:endParaRPr lang="en-US"/>
          </a:p>
        </p:txBody>
      </p:sp>
    </p:spTree>
    <p:extLst>
      <p:ext uri="{BB962C8B-B14F-4D97-AF65-F5344CB8AC3E}">
        <p14:creationId xmlns:p14="http://schemas.microsoft.com/office/powerpoint/2010/main" val="2124193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19</a:t>
            </a:fld>
            <a:endParaRPr lang="en-US"/>
          </a:p>
        </p:txBody>
      </p:sp>
    </p:spTree>
    <p:extLst>
      <p:ext uri="{BB962C8B-B14F-4D97-AF65-F5344CB8AC3E}">
        <p14:creationId xmlns:p14="http://schemas.microsoft.com/office/powerpoint/2010/main" val="4247218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1F85B1-C2D5-3942-84B8-63EA23E10077}" type="slidenum">
              <a:rPr lang="en-US" smtClean="0"/>
              <a:t>2</a:t>
            </a:fld>
            <a:endParaRPr lang="en-US"/>
          </a:p>
        </p:txBody>
      </p:sp>
    </p:spTree>
    <p:extLst>
      <p:ext uri="{BB962C8B-B14F-4D97-AF65-F5344CB8AC3E}">
        <p14:creationId xmlns:p14="http://schemas.microsoft.com/office/powerpoint/2010/main" val="1195353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20</a:t>
            </a:fld>
            <a:endParaRPr lang="en-US"/>
          </a:p>
        </p:txBody>
      </p:sp>
    </p:spTree>
    <p:extLst>
      <p:ext uri="{BB962C8B-B14F-4D97-AF65-F5344CB8AC3E}">
        <p14:creationId xmlns:p14="http://schemas.microsoft.com/office/powerpoint/2010/main" val="2542495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21</a:t>
            </a:fld>
            <a:endParaRPr lang="en-US"/>
          </a:p>
        </p:txBody>
      </p:sp>
    </p:spTree>
    <p:extLst>
      <p:ext uri="{BB962C8B-B14F-4D97-AF65-F5344CB8AC3E}">
        <p14:creationId xmlns:p14="http://schemas.microsoft.com/office/powerpoint/2010/main" val="2618791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22</a:t>
            </a:fld>
            <a:endParaRPr lang="en-US"/>
          </a:p>
        </p:txBody>
      </p:sp>
    </p:spTree>
    <p:extLst>
      <p:ext uri="{BB962C8B-B14F-4D97-AF65-F5344CB8AC3E}">
        <p14:creationId xmlns:p14="http://schemas.microsoft.com/office/powerpoint/2010/main" val="3472392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23</a:t>
            </a:fld>
            <a:endParaRPr lang="en-US"/>
          </a:p>
        </p:txBody>
      </p:sp>
    </p:spTree>
    <p:extLst>
      <p:ext uri="{BB962C8B-B14F-4D97-AF65-F5344CB8AC3E}">
        <p14:creationId xmlns:p14="http://schemas.microsoft.com/office/powerpoint/2010/main" val="3329056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24</a:t>
            </a:fld>
            <a:endParaRPr lang="en-US"/>
          </a:p>
        </p:txBody>
      </p:sp>
    </p:spTree>
    <p:extLst>
      <p:ext uri="{BB962C8B-B14F-4D97-AF65-F5344CB8AC3E}">
        <p14:creationId xmlns:p14="http://schemas.microsoft.com/office/powerpoint/2010/main" val="2693615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25</a:t>
            </a:fld>
            <a:endParaRPr lang="en-US"/>
          </a:p>
        </p:txBody>
      </p:sp>
    </p:spTree>
    <p:extLst>
      <p:ext uri="{BB962C8B-B14F-4D97-AF65-F5344CB8AC3E}">
        <p14:creationId xmlns:p14="http://schemas.microsoft.com/office/powerpoint/2010/main" val="205955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26</a:t>
            </a:fld>
            <a:endParaRPr lang="en-US"/>
          </a:p>
        </p:txBody>
      </p:sp>
    </p:spTree>
    <p:extLst>
      <p:ext uri="{BB962C8B-B14F-4D97-AF65-F5344CB8AC3E}">
        <p14:creationId xmlns:p14="http://schemas.microsoft.com/office/powerpoint/2010/main" val="2693615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27</a:t>
            </a:fld>
            <a:endParaRPr lang="en-US"/>
          </a:p>
        </p:txBody>
      </p:sp>
    </p:spTree>
    <p:extLst>
      <p:ext uri="{BB962C8B-B14F-4D97-AF65-F5344CB8AC3E}">
        <p14:creationId xmlns:p14="http://schemas.microsoft.com/office/powerpoint/2010/main" val="2217267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28</a:t>
            </a:fld>
            <a:endParaRPr lang="en-US"/>
          </a:p>
        </p:txBody>
      </p:sp>
    </p:spTree>
    <p:extLst>
      <p:ext uri="{BB962C8B-B14F-4D97-AF65-F5344CB8AC3E}">
        <p14:creationId xmlns:p14="http://schemas.microsoft.com/office/powerpoint/2010/main" val="916164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29</a:t>
            </a:fld>
            <a:endParaRPr lang="en-US"/>
          </a:p>
        </p:txBody>
      </p:sp>
    </p:spTree>
    <p:extLst>
      <p:ext uri="{BB962C8B-B14F-4D97-AF65-F5344CB8AC3E}">
        <p14:creationId xmlns:p14="http://schemas.microsoft.com/office/powerpoint/2010/main" val="916164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A3ED247-F9E2-4AB0-BF36-DF1DD55F23C0}" type="slidenum">
              <a:rPr lang="en-US" smtClean="0">
                <a:latin typeface="Arial" charset="0"/>
              </a:rPr>
              <a:pPr/>
              <a:t>3</a:t>
            </a:fld>
            <a:endParaRPr lang="en-US" smtClean="0">
              <a:latin typeface="Arial" charset="0"/>
            </a:endParaRPr>
          </a:p>
        </p:txBody>
      </p:sp>
    </p:spTree>
    <p:extLst>
      <p:ext uri="{BB962C8B-B14F-4D97-AF65-F5344CB8AC3E}">
        <p14:creationId xmlns:p14="http://schemas.microsoft.com/office/powerpoint/2010/main" val="4032006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30</a:t>
            </a:fld>
            <a:endParaRPr lang="en-US"/>
          </a:p>
        </p:txBody>
      </p:sp>
    </p:spTree>
    <p:extLst>
      <p:ext uri="{BB962C8B-B14F-4D97-AF65-F5344CB8AC3E}">
        <p14:creationId xmlns:p14="http://schemas.microsoft.com/office/powerpoint/2010/main" val="916164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31</a:t>
            </a:fld>
            <a:endParaRPr lang="en-US"/>
          </a:p>
        </p:txBody>
      </p:sp>
    </p:spTree>
    <p:extLst>
      <p:ext uri="{BB962C8B-B14F-4D97-AF65-F5344CB8AC3E}">
        <p14:creationId xmlns:p14="http://schemas.microsoft.com/office/powerpoint/2010/main" val="4054180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B2EF1F43-1FE0-45DC-B6F4-1F6F3D5E01B6}" type="slidenum">
              <a:rPr lang="en-US" smtClean="0">
                <a:latin typeface="Arial" charset="0"/>
              </a:rPr>
              <a:pPr/>
              <a:t>4</a:t>
            </a:fld>
            <a:endParaRPr lang="en-US" smtClean="0">
              <a:latin typeface="Arial" charset="0"/>
            </a:endParaRPr>
          </a:p>
        </p:txBody>
      </p:sp>
    </p:spTree>
    <p:extLst>
      <p:ext uri="{BB962C8B-B14F-4D97-AF65-F5344CB8AC3E}">
        <p14:creationId xmlns:p14="http://schemas.microsoft.com/office/powerpoint/2010/main" val="3443666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A3ED247-F9E2-4AB0-BF36-DF1DD55F23C0}" type="slidenum">
              <a:rPr lang="en-US" smtClean="0">
                <a:latin typeface="Arial" charset="0"/>
              </a:rPr>
              <a:pPr/>
              <a:t>5</a:t>
            </a:fld>
            <a:endParaRPr lang="en-US" smtClean="0">
              <a:latin typeface="Arial" charset="0"/>
            </a:endParaRPr>
          </a:p>
        </p:txBody>
      </p:sp>
    </p:spTree>
    <p:extLst>
      <p:ext uri="{BB962C8B-B14F-4D97-AF65-F5344CB8AC3E}">
        <p14:creationId xmlns:p14="http://schemas.microsoft.com/office/powerpoint/2010/main" val="2409317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A3ED247-F9E2-4AB0-BF36-DF1DD55F23C0}" type="slidenum">
              <a:rPr lang="en-US" smtClean="0">
                <a:latin typeface="Arial" charset="0"/>
              </a:rPr>
              <a:pPr/>
              <a:t>6</a:t>
            </a:fld>
            <a:endParaRPr lang="en-US" smtClean="0">
              <a:latin typeface="Arial" charset="0"/>
            </a:endParaRPr>
          </a:p>
        </p:txBody>
      </p:sp>
    </p:spTree>
    <p:extLst>
      <p:ext uri="{BB962C8B-B14F-4D97-AF65-F5344CB8AC3E}">
        <p14:creationId xmlns:p14="http://schemas.microsoft.com/office/powerpoint/2010/main" val="4197285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A3ED247-F9E2-4AB0-BF36-DF1DD55F23C0}" type="slidenum">
              <a:rPr lang="en-US" smtClean="0">
                <a:latin typeface="Arial" charset="0"/>
              </a:rPr>
              <a:pPr/>
              <a:t>7</a:t>
            </a:fld>
            <a:endParaRPr lang="en-US" smtClean="0">
              <a:latin typeface="Arial" charset="0"/>
            </a:endParaRPr>
          </a:p>
        </p:txBody>
      </p:sp>
    </p:spTree>
    <p:extLst>
      <p:ext uri="{BB962C8B-B14F-4D97-AF65-F5344CB8AC3E}">
        <p14:creationId xmlns:p14="http://schemas.microsoft.com/office/powerpoint/2010/main" val="2238009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A3ED247-F9E2-4AB0-BF36-DF1DD55F23C0}" type="slidenum">
              <a:rPr lang="en-US" smtClean="0">
                <a:latin typeface="Arial" charset="0"/>
              </a:rPr>
              <a:pPr/>
              <a:t>8</a:t>
            </a:fld>
            <a:endParaRPr lang="en-US" smtClean="0">
              <a:latin typeface="Arial" charset="0"/>
            </a:endParaRPr>
          </a:p>
        </p:txBody>
      </p:sp>
    </p:spTree>
    <p:extLst>
      <p:ext uri="{BB962C8B-B14F-4D97-AF65-F5344CB8AC3E}">
        <p14:creationId xmlns:p14="http://schemas.microsoft.com/office/powerpoint/2010/main" val="2689221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A3ED247-F9E2-4AB0-BF36-DF1DD55F23C0}" type="slidenum">
              <a:rPr lang="en-US" smtClean="0">
                <a:latin typeface="Arial" charset="0"/>
              </a:rPr>
              <a:pPr/>
              <a:t>9</a:t>
            </a:fld>
            <a:endParaRPr lang="en-US" smtClean="0">
              <a:latin typeface="Arial" charset="0"/>
            </a:endParaRPr>
          </a:p>
        </p:txBody>
      </p:sp>
    </p:spTree>
    <p:extLst>
      <p:ext uri="{BB962C8B-B14F-4D97-AF65-F5344CB8AC3E}">
        <p14:creationId xmlns:p14="http://schemas.microsoft.com/office/powerpoint/2010/main" val="91657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D80905-1E0F-834D-A952-B30A848980ED}"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11288-6DCD-EE47-8433-9ECD99848E19}"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D80905-1E0F-834D-A952-B30A848980ED}"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11288-6DCD-EE47-8433-9ECD99848E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D80905-1E0F-834D-A952-B30A848980ED}"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11288-6DCD-EE47-8433-9ECD99848E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D80905-1E0F-834D-A952-B30A848980ED}"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11288-6DCD-EE47-8433-9ECD99848E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D80905-1E0F-834D-A952-B30A848980ED}"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11288-6DCD-EE47-8433-9ECD99848E19}"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D80905-1E0F-834D-A952-B30A848980ED}" type="datetimeFigureOut">
              <a:rPr lang="en-US" smtClean="0"/>
              <a:pPr/>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11288-6DCD-EE47-8433-9ECD99848E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D80905-1E0F-834D-A952-B30A848980ED}" type="datetimeFigureOut">
              <a:rPr lang="en-US" smtClean="0"/>
              <a:pPr/>
              <a:t>10/14/2014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C11288-6DCD-EE47-8433-9ECD99848E19}"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D80905-1E0F-834D-A952-B30A848980ED}" type="datetimeFigureOut">
              <a:rPr lang="en-US" smtClean="0"/>
              <a:pPr/>
              <a:t>10/14/2014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C11288-6DCD-EE47-8433-9ECD99848E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80905-1E0F-834D-A952-B30A848980ED}" type="datetimeFigureOut">
              <a:rPr lang="en-US" smtClean="0"/>
              <a:pPr/>
              <a:t>10/14/2014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C11288-6DCD-EE47-8433-9ECD99848E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D80905-1E0F-834D-A952-B30A848980ED}" type="datetimeFigureOut">
              <a:rPr lang="en-US" smtClean="0"/>
              <a:pPr/>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11288-6DCD-EE47-8433-9ECD99848E19}"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D80905-1E0F-834D-A952-B30A848980ED}" type="datetimeFigureOut">
              <a:rPr lang="en-US" smtClean="0"/>
              <a:pPr/>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11288-6DCD-EE47-8433-9ECD99848E1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1D80905-1E0F-834D-A952-B30A848980ED}" type="datetimeFigureOut">
              <a:rPr lang="en-US" smtClean="0"/>
              <a:pPr/>
              <a:t>10/14/2014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7C11288-6DCD-EE47-8433-9ECD99848E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microsoft.com/office/2007/relationships/hdphoto" Target="../media/hdphoto5.wdp"/><Relationship Id="rId3" Type="http://schemas.openxmlformats.org/officeDocument/2006/relationships/notesSlide" Target="../notesSlides/notesSlide1.xml"/><Relationship Id="rId7" Type="http://schemas.microsoft.com/office/2007/relationships/hdphoto" Target="../media/hdphoto2.wdp"/><Relationship Id="rId12"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jpe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5.jpeg"/><Relationship Id="rId4" Type="http://schemas.openxmlformats.org/officeDocument/2006/relationships/image" Target="../media/image2.jpeg"/><Relationship Id="rId9" Type="http://schemas.microsoft.com/office/2007/relationships/hdphoto" Target="../media/hdphoto3.wdp"/><Relationship Id="rId1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0.emf"/><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0.emf"/><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1.emf"/><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0.emf"/><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13" Type="http://schemas.microsoft.com/office/2007/relationships/hdphoto" Target="../media/hdphoto5.wdp"/><Relationship Id="rId3" Type="http://schemas.openxmlformats.org/officeDocument/2006/relationships/notesSlide" Target="../notesSlides/notesSlide2.xml"/><Relationship Id="rId7" Type="http://schemas.microsoft.com/office/2007/relationships/hdphoto" Target="../media/hdphoto2.wdp"/><Relationship Id="rId12"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jpe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5.jpeg"/><Relationship Id="rId4" Type="http://schemas.openxmlformats.org/officeDocument/2006/relationships/image" Target="../media/image2.jpeg"/><Relationship Id="rId9" Type="http://schemas.microsoft.com/office/2007/relationships/hdphoto" Target="../media/hdphoto3.wdp"/><Relationship Id="rId1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4.jpeg"/><Relationship Id="rId12" Type="http://schemas.microsoft.com/office/2007/relationships/hdphoto" Target="../media/hdphoto5.wdp"/><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6.jpeg"/><Relationship Id="rId5" Type="http://schemas.openxmlformats.org/officeDocument/2006/relationships/image" Target="../media/image3.jpe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jpeg"/><Relationship Id="rId14" Type="http://schemas.microsoft.com/office/2007/relationships/hdphoto" Target="../media/hdphoto6.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4.emf"/><Relationship Id="rId5" Type="http://schemas.openxmlformats.org/officeDocument/2006/relationships/package" Target="../embeddings/Microsoft_Excel_Worksheet1.xlsx"/><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t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2.emf"/><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2.emf"/><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2.emf"/><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2.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Eyewitness Identification Procedures</a:t>
            </a:r>
            <a:endParaRPr lang="en-US" dirty="0"/>
          </a:p>
        </p:txBody>
      </p:sp>
      <p:grpSp>
        <p:nvGrpSpPr>
          <p:cNvPr id="11" name="Group 10"/>
          <p:cNvGrpSpPr/>
          <p:nvPr/>
        </p:nvGrpSpPr>
        <p:grpSpPr>
          <a:xfrm>
            <a:off x="1185738" y="2201872"/>
            <a:ext cx="2728625" cy="3214632"/>
            <a:chOff x="6198701" y="2220322"/>
            <a:chExt cx="2728625" cy="3214632"/>
          </a:xfrm>
        </p:grpSpPr>
        <p:sp>
          <p:nvSpPr>
            <p:cNvPr id="27" name="Rectangle 26"/>
            <p:cNvSpPr/>
            <p:nvPr/>
          </p:nvSpPr>
          <p:spPr>
            <a:xfrm>
              <a:off x="6198701" y="2220322"/>
              <a:ext cx="2728625" cy="321463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tx1"/>
                  </a:solidFill>
                </a:rPr>
                <a:t>Simultaneous Lineup</a:t>
              </a:r>
              <a:endParaRPr lang="en-US" dirty="0">
                <a:solidFill>
                  <a:schemeClr val="tx1"/>
                </a:solidFill>
              </a:endParaRPr>
            </a:p>
          </p:txBody>
        </p:sp>
        <p:grpSp>
          <p:nvGrpSpPr>
            <p:cNvPr id="10" name="Group 9"/>
            <p:cNvGrpSpPr/>
            <p:nvPr/>
          </p:nvGrpSpPr>
          <p:grpSpPr>
            <a:xfrm>
              <a:off x="6449242" y="2908184"/>
              <a:ext cx="2227543" cy="1801120"/>
              <a:chOff x="5522247" y="2014800"/>
              <a:chExt cx="2227543" cy="1801120"/>
            </a:xfrm>
          </p:grpSpPr>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6296247" y="2014800"/>
                <a:ext cx="645976" cy="794571"/>
              </a:xfrm>
              <a:prstGeom prst="rect">
                <a:avLst/>
              </a:prstGeom>
            </p:spPr>
          </p:pic>
          <p:pic>
            <p:nvPicPr>
              <p:cNvPr id="5" name="Picture 4"/>
              <p:cNvPicPr>
                <a:picLocks/>
              </p:cNvPicPr>
              <p:nvPr/>
            </p:nvPicPr>
            <p:blipFill>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tretch>
                <a:fillRect/>
              </a:stretch>
            </p:blipFill>
            <p:spPr>
              <a:xfrm>
                <a:off x="6296247" y="3021349"/>
                <a:ext cx="646545" cy="794571"/>
              </a:xfrm>
              <a:prstGeom prst="rect">
                <a:avLst/>
              </a:prstGeom>
            </p:spPr>
          </p:pic>
          <p:pic>
            <p:nvPicPr>
              <p:cNvPr id="6" name="Picture 5"/>
              <p:cNvPicPr>
                <a:picLocks noChangeAspect="1"/>
              </p:cNvPicPr>
              <p:nvPr/>
            </p:nvPicPr>
            <p:blipFill>
              <a:blip r:embed="rId8" cstate="print">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tretch>
                <a:fillRect/>
              </a:stretch>
            </p:blipFill>
            <p:spPr>
              <a:xfrm>
                <a:off x="7103814" y="3021349"/>
                <a:ext cx="645976" cy="794571"/>
              </a:xfrm>
              <a:prstGeom prst="rect">
                <a:avLst/>
              </a:prstGeom>
            </p:spPr>
          </p:pic>
          <p:pic>
            <p:nvPicPr>
              <p:cNvPr id="7" name="Picture 6"/>
              <p:cNvPicPr>
                <a:picLocks noChangeAspect="1"/>
              </p:cNvPicPr>
              <p:nvPr/>
            </p:nvPicPr>
            <p:blipFill>
              <a:blip r:embed="rId10">
                <a:extLst>
                  <a:ext uri="{BEBA8EAE-BF5A-486C-A8C5-ECC9F3942E4B}">
                    <a14:imgProps xmlns:a14="http://schemas.microsoft.com/office/drawing/2010/main">
                      <a14:imgLayer r:embed="rId11">
                        <a14:imgEffect>
                          <a14:saturation sat="33000"/>
                        </a14:imgEffect>
                      </a14:imgLayer>
                    </a14:imgProps>
                  </a:ext>
                  <a:ext uri="{28A0092B-C50C-407E-A947-70E740481C1C}">
                    <a14:useLocalDpi xmlns:a14="http://schemas.microsoft.com/office/drawing/2010/main" val="0"/>
                  </a:ext>
                </a:extLst>
              </a:blip>
              <a:stretch>
                <a:fillRect/>
              </a:stretch>
            </p:blipFill>
            <p:spPr>
              <a:xfrm>
                <a:off x="7103814" y="2014800"/>
                <a:ext cx="645976" cy="794571"/>
              </a:xfrm>
              <a:prstGeom prst="rect">
                <a:avLst/>
              </a:prstGeom>
            </p:spPr>
          </p:pic>
          <p:pic>
            <p:nvPicPr>
              <p:cNvPr id="8" name="Picture 7"/>
              <p:cNvPicPr>
                <a:picLocks noChangeAspect="1"/>
              </p:cNvPicPr>
              <p:nvPr/>
            </p:nvPicPr>
            <p:blipFill>
              <a:blip r:embed="rId12">
                <a:extLst>
                  <a:ext uri="{BEBA8EAE-BF5A-486C-A8C5-ECC9F3942E4B}">
                    <a14:imgProps xmlns:a14="http://schemas.microsoft.com/office/drawing/2010/main">
                      <a14:imgLayer r:embed="rId13">
                        <a14:imgEffect>
                          <a14:saturation sat="33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522247" y="2014800"/>
                <a:ext cx="645976" cy="794571"/>
              </a:xfrm>
              <a:prstGeom prst="rect">
                <a:avLst/>
              </a:prstGeom>
            </p:spPr>
          </p:pic>
          <p:pic>
            <p:nvPicPr>
              <p:cNvPr id="9" name="Picture 8"/>
              <p:cNvPicPr>
                <a:picLocks noChangeAspect="1"/>
              </p:cNvPicPr>
              <p:nvPr/>
            </p:nvPicPr>
            <p:blipFill rotWithShape="1">
              <a:blip r:embed="rId14">
                <a:extLst>
                  <a:ext uri="{BEBA8EAE-BF5A-486C-A8C5-ECC9F3942E4B}">
                    <a14:imgProps xmlns:a14="http://schemas.microsoft.com/office/drawing/2010/main">
                      <a14:imgLayer r:embed="rId15">
                        <a14:imgEffect>
                          <a14:colorTemperature colorTemp="5300"/>
                        </a14:imgEffect>
                        <a14:imgEffect>
                          <a14:brightnessContrast bright="-20000"/>
                        </a14:imgEffect>
                      </a14:imgLayer>
                    </a14:imgProps>
                  </a:ext>
                </a:extLst>
              </a:blip>
              <a:srcRect l="10294" t="7778" r="16278" b="22258"/>
              <a:stretch/>
            </p:blipFill>
            <p:spPr>
              <a:xfrm>
                <a:off x="5522247" y="3021349"/>
                <a:ext cx="647157" cy="794571"/>
              </a:xfrm>
              <a:prstGeom prst="rect">
                <a:avLst/>
              </a:prstGeom>
            </p:spPr>
          </p:pic>
        </p:grpSp>
      </p:grpSp>
      <p:cxnSp>
        <p:nvCxnSpPr>
          <p:cNvPr id="23" name="Straight Arrow Connector 7"/>
          <p:cNvCxnSpPr>
            <a:cxnSpLocks noChangeShapeType="1"/>
          </p:cNvCxnSpPr>
          <p:nvPr/>
        </p:nvCxnSpPr>
        <p:spPr bwMode="auto">
          <a:xfrm flipH="1" flipV="1">
            <a:off x="3663822" y="3040354"/>
            <a:ext cx="935180" cy="45749"/>
          </a:xfrm>
          <a:prstGeom prst="straightConnector1">
            <a:avLst/>
          </a:prstGeom>
          <a:noFill/>
          <a:ln w="9525" algn="ctr">
            <a:solidFill>
              <a:schemeClr val="tx2">
                <a:lumMod val="75000"/>
              </a:schemeClr>
            </a:solidFill>
            <a:round/>
            <a:headEnd/>
            <a:tailEnd type="arrow" w="lg" len="lg"/>
          </a:ln>
          <a:extLst>
            <a:ext uri="{909E8E84-426E-40DD-AFC4-6F175D3DCCD1}">
              <a14:hiddenFill xmlns:a14="http://schemas.microsoft.com/office/drawing/2010/main">
                <a:noFill/>
              </a14:hiddenFill>
            </a:ext>
          </a:extLst>
        </p:spPr>
      </p:cxnSp>
      <p:sp>
        <p:nvSpPr>
          <p:cNvPr id="24" name="TextBox 8"/>
          <p:cNvSpPr txBox="1">
            <a:spLocks noChangeArrowheads="1"/>
          </p:cNvSpPr>
          <p:nvPr/>
        </p:nvSpPr>
        <p:spPr bwMode="auto">
          <a:xfrm>
            <a:off x="4131412" y="2872416"/>
            <a:ext cx="19604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dirty="0" smtClean="0"/>
              <a:t>Suspect:</a:t>
            </a:r>
          </a:p>
          <a:p>
            <a:pPr algn="ctr"/>
            <a:r>
              <a:rPr lang="en-US" dirty="0" smtClean="0"/>
              <a:t>Innocent or Guilty?</a:t>
            </a:r>
            <a:endParaRPr lang="en-US" dirty="0"/>
          </a:p>
        </p:txBody>
      </p:sp>
      <p:cxnSp>
        <p:nvCxnSpPr>
          <p:cNvPr id="25" name="Straight Arrow Connector 24"/>
          <p:cNvCxnSpPr>
            <a:cxnSpLocks noChangeShapeType="1"/>
          </p:cNvCxnSpPr>
          <p:nvPr/>
        </p:nvCxnSpPr>
        <p:spPr bwMode="auto">
          <a:xfrm flipH="1" flipV="1">
            <a:off x="2082255" y="4797631"/>
            <a:ext cx="2727320" cy="958686"/>
          </a:xfrm>
          <a:prstGeom prst="straightConnector1">
            <a:avLst/>
          </a:prstGeom>
          <a:noFill/>
          <a:ln w="9525" algn="ctr">
            <a:solidFill>
              <a:schemeClr val="tx2">
                <a:lumMod val="75000"/>
              </a:schemeClr>
            </a:solidFill>
            <a:round/>
            <a:headEnd/>
            <a:tailEnd type="arrow" w="lg" len="lg"/>
          </a:ln>
          <a:extLst>
            <a:ext uri="{909E8E84-426E-40DD-AFC4-6F175D3DCCD1}">
              <a14:hiddenFill xmlns:a14="http://schemas.microsoft.com/office/drawing/2010/main">
                <a:noFill/>
              </a14:hiddenFill>
            </a:ext>
          </a:extLst>
        </p:spPr>
      </p:cxnSp>
      <p:sp>
        <p:nvSpPr>
          <p:cNvPr id="28" name="TextBox 27"/>
          <p:cNvSpPr txBox="1">
            <a:spLocks noChangeArrowheads="1"/>
          </p:cNvSpPr>
          <p:nvPr/>
        </p:nvSpPr>
        <p:spPr bwMode="auto">
          <a:xfrm>
            <a:off x="3391304" y="5756317"/>
            <a:ext cx="29422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dirty="0" smtClean="0"/>
              <a:t>Fillers:</a:t>
            </a:r>
          </a:p>
          <a:p>
            <a:pPr algn="ctr"/>
            <a:r>
              <a:rPr lang="en-US" dirty="0" smtClean="0"/>
              <a:t>All are known to be innocent</a:t>
            </a:r>
            <a:endParaRPr lang="en-US" dirty="0"/>
          </a:p>
        </p:txBody>
      </p:sp>
      <p:cxnSp>
        <p:nvCxnSpPr>
          <p:cNvPr id="29" name="Straight Arrow Connector 28"/>
          <p:cNvCxnSpPr>
            <a:cxnSpLocks noChangeShapeType="1"/>
          </p:cNvCxnSpPr>
          <p:nvPr/>
        </p:nvCxnSpPr>
        <p:spPr bwMode="auto">
          <a:xfrm flipH="1" flipV="1">
            <a:off x="2083436" y="3684305"/>
            <a:ext cx="2726138" cy="2072012"/>
          </a:xfrm>
          <a:prstGeom prst="straightConnector1">
            <a:avLst/>
          </a:prstGeom>
          <a:noFill/>
          <a:ln w="9525" algn="ctr">
            <a:solidFill>
              <a:schemeClr val="tx2">
                <a:lumMod val="75000"/>
              </a:schemeClr>
            </a:solidFill>
            <a:round/>
            <a:headEnd/>
            <a:tailEnd type="arrow" w="lg" len="lg"/>
          </a:ln>
          <a:extLst>
            <a:ext uri="{909E8E84-426E-40DD-AFC4-6F175D3DCCD1}">
              <a14:hiddenFill xmlns:a14="http://schemas.microsoft.com/office/drawing/2010/main">
                <a:noFill/>
              </a14:hiddenFill>
            </a:ext>
          </a:extLst>
        </p:spPr>
      </p:cxnSp>
      <p:cxnSp>
        <p:nvCxnSpPr>
          <p:cNvPr id="30" name="Straight Arrow Connector 29"/>
          <p:cNvCxnSpPr>
            <a:cxnSpLocks noChangeShapeType="1"/>
          </p:cNvCxnSpPr>
          <p:nvPr/>
        </p:nvCxnSpPr>
        <p:spPr bwMode="auto">
          <a:xfrm flipH="1" flipV="1">
            <a:off x="2856824" y="4720311"/>
            <a:ext cx="1952750" cy="1036006"/>
          </a:xfrm>
          <a:prstGeom prst="straightConnector1">
            <a:avLst/>
          </a:prstGeom>
          <a:noFill/>
          <a:ln w="9525" algn="ctr">
            <a:solidFill>
              <a:schemeClr val="tx2">
                <a:lumMod val="75000"/>
              </a:schemeClr>
            </a:solidFill>
            <a:round/>
            <a:headEnd/>
            <a:tailEnd type="arrow" w="lg" len="lg"/>
          </a:ln>
          <a:extLst>
            <a:ext uri="{909E8E84-426E-40DD-AFC4-6F175D3DCCD1}">
              <a14:hiddenFill xmlns:a14="http://schemas.microsoft.com/office/drawing/2010/main">
                <a:noFill/>
              </a14:hiddenFill>
            </a:ext>
          </a:extLst>
        </p:spPr>
      </p:cxnSp>
      <p:cxnSp>
        <p:nvCxnSpPr>
          <p:cNvPr id="31" name="Straight Arrow Connector 30"/>
          <p:cNvCxnSpPr>
            <a:cxnSpLocks noChangeShapeType="1"/>
          </p:cNvCxnSpPr>
          <p:nvPr/>
        </p:nvCxnSpPr>
        <p:spPr bwMode="auto">
          <a:xfrm flipH="1" flipV="1">
            <a:off x="2766951" y="3684305"/>
            <a:ext cx="2042623" cy="2072012"/>
          </a:xfrm>
          <a:prstGeom prst="straightConnector1">
            <a:avLst/>
          </a:prstGeom>
          <a:noFill/>
          <a:ln w="9525" algn="ctr">
            <a:solidFill>
              <a:schemeClr val="tx2">
                <a:lumMod val="75000"/>
              </a:schemeClr>
            </a:solidFill>
            <a:round/>
            <a:headEnd/>
            <a:tailEnd type="arrow" w="lg" len="lg"/>
          </a:ln>
          <a:extLst>
            <a:ext uri="{909E8E84-426E-40DD-AFC4-6F175D3DCCD1}">
              <a14:hiddenFill xmlns:a14="http://schemas.microsoft.com/office/drawing/2010/main">
                <a:noFill/>
              </a14:hiddenFill>
            </a:ext>
          </a:extLst>
        </p:spPr>
      </p:cxnSp>
      <p:cxnSp>
        <p:nvCxnSpPr>
          <p:cNvPr id="32" name="Straight Arrow Connector 31"/>
          <p:cNvCxnSpPr>
            <a:cxnSpLocks noChangeShapeType="1"/>
          </p:cNvCxnSpPr>
          <p:nvPr/>
        </p:nvCxnSpPr>
        <p:spPr bwMode="auto">
          <a:xfrm flipH="1" flipV="1">
            <a:off x="3663822" y="4293568"/>
            <a:ext cx="1145752" cy="1462750"/>
          </a:xfrm>
          <a:prstGeom prst="straightConnector1">
            <a:avLst/>
          </a:prstGeom>
          <a:noFill/>
          <a:ln w="9525" algn="ctr">
            <a:solidFill>
              <a:schemeClr val="tx2">
                <a:lumMod val="75000"/>
              </a:schemeClr>
            </a:solidFill>
            <a:round/>
            <a:headEnd/>
            <a:tailEnd type="arrow" w="lg" len="lg"/>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2106334242"/>
      </p:ext>
    </p:extLst>
  </p:cSld>
  <p:clrMapOvr>
    <a:masterClrMapping/>
  </p:clrMapOvr>
  <mc:AlternateContent xmlns:mc="http://schemas.openxmlformats.org/markup-compatibility/2006" xmlns:p14="http://schemas.microsoft.com/office/powerpoint/2010/main">
    <mc:Choice Requires="p14">
      <p:transition spd="slow" p14:dur="2000" advTm="21242"/>
    </mc:Choice>
    <mc:Fallback xmlns="">
      <p:transition spd="slow" advTm="212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4150" y="1768475"/>
            <a:ext cx="3167063" cy="312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defRPr/>
            </a:pPr>
            <a:r>
              <a:rPr lang="en-US" sz="3200" dirty="0" smtClean="0">
                <a:solidFill>
                  <a:srgbClr val="C00000"/>
                </a:solidFill>
              </a:rPr>
              <a:t>The Concept of </a:t>
            </a:r>
            <a:r>
              <a:rPr lang="en-US" sz="3200" i="1" dirty="0" smtClean="0">
                <a:solidFill>
                  <a:srgbClr val="C00000"/>
                </a:solidFill>
              </a:rPr>
              <a:t>Discriminability</a:t>
            </a:r>
            <a:endParaRPr lang="en-US" sz="3200" dirty="0" smtClean="0">
              <a:solidFill>
                <a:srgbClr val="C00000"/>
              </a:solidFill>
            </a:endParaRPr>
          </a:p>
        </p:txBody>
      </p:sp>
      <p:sp>
        <p:nvSpPr>
          <p:cNvPr id="3" name="Content Placeholder 2"/>
          <p:cNvSpPr>
            <a:spLocks noGrp="1"/>
          </p:cNvSpPr>
          <p:nvPr>
            <p:ph idx="1"/>
          </p:nvPr>
        </p:nvSpPr>
        <p:spPr>
          <a:xfrm>
            <a:off x="609600" y="1524001"/>
            <a:ext cx="8229600" cy="3593910"/>
          </a:xfrm>
        </p:spPr>
        <p:txBody>
          <a:bodyPr/>
          <a:lstStyle/>
          <a:p>
            <a:pPr eaLnBrk="1" hangingPunct="1">
              <a:buClrTx/>
              <a:buFont typeface="Wingdings" pitchFamily="2" charset="2"/>
              <a:buChar char="Ø"/>
              <a:defRPr/>
            </a:pPr>
            <a:r>
              <a:rPr lang="en-US" b="1" dirty="0" smtClean="0"/>
              <a:t>Simultaneous lineup</a:t>
            </a:r>
          </a:p>
          <a:p>
            <a:pPr lvl="1">
              <a:buClrTx/>
              <a:buFont typeface="Wingdings" pitchFamily="2" charset="2"/>
              <a:buChar char="§"/>
              <a:defRPr/>
            </a:pPr>
            <a:r>
              <a:rPr lang="en-US" sz="2000" b="1" dirty="0" smtClean="0"/>
              <a:t>Correct ID rate =  0.58</a:t>
            </a:r>
          </a:p>
          <a:p>
            <a:pPr lvl="1">
              <a:buClrTx/>
              <a:buFont typeface="Wingdings" pitchFamily="2" charset="2"/>
              <a:buChar char="§"/>
              <a:defRPr/>
            </a:pPr>
            <a:r>
              <a:rPr lang="en-US" sz="2000" b="1" dirty="0" smtClean="0"/>
              <a:t>False ID rate   =    0.43</a:t>
            </a:r>
          </a:p>
          <a:p>
            <a:pPr eaLnBrk="1" hangingPunct="1">
              <a:spcBef>
                <a:spcPts val="2400"/>
              </a:spcBef>
              <a:buClrTx/>
              <a:buFont typeface="Wingdings" pitchFamily="2" charset="2"/>
              <a:buChar char="Ø"/>
              <a:defRPr/>
            </a:pPr>
            <a:r>
              <a:rPr lang="en-US" b="1" dirty="0" smtClean="0"/>
              <a:t>Sequential lineup</a:t>
            </a:r>
          </a:p>
          <a:p>
            <a:pPr lvl="1">
              <a:buClrTx/>
              <a:buFont typeface="Wingdings" pitchFamily="2" charset="2"/>
              <a:buChar char="§"/>
              <a:defRPr/>
            </a:pPr>
            <a:r>
              <a:rPr lang="en-US" sz="2000" b="1" dirty="0"/>
              <a:t>Correct ID rate =  </a:t>
            </a:r>
            <a:r>
              <a:rPr lang="en-US" sz="2000" b="1" dirty="0" smtClean="0"/>
              <a:t>0.50</a:t>
            </a:r>
            <a:endParaRPr lang="en-US" sz="2000" b="1" dirty="0"/>
          </a:p>
          <a:p>
            <a:pPr lvl="1">
              <a:spcAft>
                <a:spcPts val="1200"/>
              </a:spcAft>
              <a:buClrTx/>
              <a:buFont typeface="Wingdings" pitchFamily="2" charset="2"/>
              <a:buChar char="§"/>
              <a:defRPr/>
            </a:pPr>
            <a:r>
              <a:rPr lang="en-US" sz="2000" b="1" dirty="0"/>
              <a:t>False ID rate   =    </a:t>
            </a:r>
            <a:r>
              <a:rPr lang="en-US" sz="2000" b="1" dirty="0" smtClean="0"/>
              <a:t>0.17</a:t>
            </a:r>
            <a:endParaRPr lang="en-US" sz="2000" b="1" dirty="0"/>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7" y="2605908"/>
            <a:ext cx="1539875"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a:spLocks noChangeAspect="1"/>
          </p:cNvSpPr>
          <p:nvPr/>
        </p:nvSpPr>
        <p:spPr>
          <a:xfrm>
            <a:off x="6105187" y="2745921"/>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5736998" y="2862072"/>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5349240" y="3108960"/>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5074920" y="3383280"/>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07878207"/>
      </p:ext>
    </p:extLst>
  </p:cSld>
  <p:clrMapOvr>
    <a:masterClrMapping/>
  </p:clrMapOvr>
  <mc:AlternateContent xmlns:mc="http://schemas.openxmlformats.org/markup-compatibility/2006" xmlns:p14="http://schemas.microsoft.com/office/powerpoint/2010/main">
    <mc:Choice Requires="p14">
      <p:transition spd="slow" p14:dur="2000" advTm="140523"/>
    </mc:Choice>
    <mc:Fallback xmlns="">
      <p:transition spd="slow" advTm="1405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4150" y="1768475"/>
            <a:ext cx="3167063" cy="312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defRPr/>
            </a:pPr>
            <a:r>
              <a:rPr lang="en-US" sz="3200" dirty="0">
                <a:solidFill>
                  <a:srgbClr val="C00000"/>
                </a:solidFill>
              </a:rPr>
              <a:t>The Concept of </a:t>
            </a:r>
            <a:r>
              <a:rPr lang="en-US" sz="3200" i="1" dirty="0">
                <a:solidFill>
                  <a:srgbClr val="C00000"/>
                </a:solidFill>
              </a:rPr>
              <a:t>Discriminability</a:t>
            </a:r>
            <a:endParaRPr lang="en-US" sz="3200" dirty="0" smtClean="0">
              <a:solidFill>
                <a:srgbClr val="C00000"/>
              </a:solidFill>
            </a:endParaRPr>
          </a:p>
        </p:txBody>
      </p:sp>
      <p:sp>
        <p:nvSpPr>
          <p:cNvPr id="3" name="Content Placeholder 2"/>
          <p:cNvSpPr>
            <a:spLocks noGrp="1"/>
          </p:cNvSpPr>
          <p:nvPr>
            <p:ph idx="1"/>
          </p:nvPr>
        </p:nvSpPr>
        <p:spPr>
          <a:xfrm>
            <a:off x="609600" y="1524001"/>
            <a:ext cx="8229600" cy="3593910"/>
          </a:xfrm>
        </p:spPr>
        <p:txBody>
          <a:bodyPr/>
          <a:lstStyle/>
          <a:p>
            <a:pPr eaLnBrk="1" hangingPunct="1">
              <a:buClrTx/>
              <a:buFont typeface="Wingdings" pitchFamily="2" charset="2"/>
              <a:buChar char="Ø"/>
              <a:defRPr/>
            </a:pPr>
            <a:r>
              <a:rPr lang="en-US" b="1" dirty="0" smtClean="0"/>
              <a:t>Simultaneous lineup</a:t>
            </a:r>
          </a:p>
          <a:p>
            <a:pPr lvl="1">
              <a:buClrTx/>
              <a:buFont typeface="Wingdings" pitchFamily="2" charset="2"/>
              <a:buChar char="§"/>
              <a:defRPr/>
            </a:pPr>
            <a:r>
              <a:rPr lang="en-US" sz="2000" b="1" dirty="0" smtClean="0"/>
              <a:t>Correct ID rate =  0.58</a:t>
            </a:r>
          </a:p>
          <a:p>
            <a:pPr lvl="1">
              <a:buClrTx/>
              <a:buFont typeface="Wingdings" pitchFamily="2" charset="2"/>
              <a:buChar char="§"/>
              <a:defRPr/>
            </a:pPr>
            <a:r>
              <a:rPr lang="en-US" sz="2000" b="1" dirty="0" smtClean="0"/>
              <a:t>False ID rate   =    0.43</a:t>
            </a:r>
          </a:p>
          <a:p>
            <a:pPr eaLnBrk="1" hangingPunct="1">
              <a:spcBef>
                <a:spcPts val="2400"/>
              </a:spcBef>
              <a:buClrTx/>
              <a:buFont typeface="Wingdings" pitchFamily="2" charset="2"/>
              <a:buChar char="Ø"/>
              <a:defRPr/>
            </a:pPr>
            <a:r>
              <a:rPr lang="en-US" b="1" dirty="0" smtClean="0"/>
              <a:t>Sequential lineup</a:t>
            </a:r>
          </a:p>
          <a:p>
            <a:pPr lvl="1">
              <a:buClrTx/>
              <a:buFont typeface="Wingdings" pitchFamily="2" charset="2"/>
              <a:buChar char="§"/>
              <a:defRPr/>
            </a:pPr>
            <a:r>
              <a:rPr lang="en-US" sz="2000" b="1" dirty="0"/>
              <a:t>Correct ID rate =  </a:t>
            </a:r>
            <a:r>
              <a:rPr lang="en-US" sz="2000" b="1" dirty="0" smtClean="0"/>
              <a:t>0.50</a:t>
            </a:r>
            <a:endParaRPr lang="en-US" sz="2000" b="1" dirty="0"/>
          </a:p>
          <a:p>
            <a:pPr lvl="1">
              <a:spcAft>
                <a:spcPts val="1200"/>
              </a:spcAft>
              <a:buClrTx/>
              <a:buFont typeface="Wingdings" pitchFamily="2" charset="2"/>
              <a:buChar char="§"/>
              <a:defRPr/>
            </a:pPr>
            <a:r>
              <a:rPr lang="en-US" sz="2000" b="1" dirty="0"/>
              <a:t>False ID rate   =    </a:t>
            </a:r>
            <a:r>
              <a:rPr lang="en-US" sz="2000" b="1" dirty="0" smtClean="0"/>
              <a:t>0.17</a:t>
            </a:r>
            <a:endParaRPr lang="en-US" sz="2000" b="1" dirty="0"/>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7" y="2605908"/>
            <a:ext cx="1539875"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a:spLocks noChangeAspect="1"/>
          </p:cNvSpPr>
          <p:nvPr/>
        </p:nvSpPr>
        <p:spPr>
          <a:xfrm>
            <a:off x="6105187" y="2745921"/>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5736998" y="2862072"/>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5338730" y="3108960"/>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5074920" y="3383280"/>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205977" y="2745921"/>
            <a:ext cx="371704" cy="7028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701911" y="738895"/>
            <a:ext cx="2918604" cy="923330"/>
          </a:xfrm>
          <a:prstGeom prst="rect">
            <a:avLst/>
          </a:prstGeom>
          <a:noFill/>
        </p:spPr>
        <p:txBody>
          <a:bodyPr wrap="square" rtlCol="0">
            <a:spAutoFit/>
          </a:bodyPr>
          <a:lstStyle/>
          <a:p>
            <a:r>
              <a:rPr lang="en-US" dirty="0" smtClean="0">
                <a:solidFill>
                  <a:srgbClr val="0070C0"/>
                </a:solidFill>
                <a:latin typeface="Arial Black" panose="020B0A04020102020204" pitchFamily="34" charset="0"/>
              </a:rPr>
              <a:t>A higher ROC is objectively superior to a lower ROC</a:t>
            </a:r>
            <a:endParaRPr lang="en-US" dirty="0">
              <a:solidFill>
                <a:srgbClr val="0070C0"/>
              </a:solidFill>
              <a:latin typeface="Arial Black" panose="020B0A04020102020204" pitchFamily="34" charset="0"/>
            </a:endParaRPr>
          </a:p>
        </p:txBody>
      </p:sp>
    </p:spTree>
    <p:custDataLst>
      <p:tags r:id="rId1"/>
    </p:custDataLst>
    <p:extLst>
      <p:ext uri="{BB962C8B-B14F-4D97-AF65-F5344CB8AC3E}">
        <p14:creationId xmlns:p14="http://schemas.microsoft.com/office/powerpoint/2010/main" val="1159903743"/>
      </p:ext>
    </p:extLst>
  </p:cSld>
  <p:clrMapOvr>
    <a:masterClrMapping/>
  </p:clrMapOvr>
  <mc:AlternateContent xmlns:mc="http://schemas.openxmlformats.org/markup-compatibility/2006" xmlns:p14="http://schemas.microsoft.com/office/powerpoint/2010/main">
    <mc:Choice Requires="p14">
      <p:transition spd="slow" p14:dur="2000" advTm="140523"/>
    </mc:Choice>
    <mc:Fallback xmlns="">
      <p:transition spd="slow" advTm="1405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dirty="0" smtClean="0">
                <a:solidFill>
                  <a:srgbClr val="C00000"/>
                </a:solidFill>
              </a:rPr>
              <a:t>Lindsay &amp; Wells (1985)</a:t>
            </a:r>
          </a:p>
        </p:txBody>
      </p:sp>
      <p:sp>
        <p:nvSpPr>
          <p:cNvPr id="3" name="Content Placeholder 2"/>
          <p:cNvSpPr>
            <a:spLocks noGrp="1"/>
          </p:cNvSpPr>
          <p:nvPr>
            <p:ph idx="1"/>
          </p:nvPr>
        </p:nvSpPr>
        <p:spPr>
          <a:xfrm>
            <a:off x="609600" y="1524001"/>
            <a:ext cx="8229600" cy="3593910"/>
          </a:xfrm>
        </p:spPr>
        <p:txBody>
          <a:bodyPr/>
          <a:lstStyle/>
          <a:p>
            <a:pPr eaLnBrk="1" hangingPunct="1">
              <a:buClrTx/>
              <a:buFont typeface="Wingdings" pitchFamily="2" charset="2"/>
              <a:buChar char="Ø"/>
              <a:defRPr/>
            </a:pPr>
            <a:r>
              <a:rPr lang="en-US" b="1" dirty="0" smtClean="0"/>
              <a:t>Simultaneous lineup</a:t>
            </a:r>
          </a:p>
          <a:p>
            <a:pPr lvl="1">
              <a:buClrTx/>
              <a:buFont typeface="Wingdings" pitchFamily="2" charset="2"/>
              <a:buChar char="§"/>
              <a:defRPr/>
            </a:pPr>
            <a:r>
              <a:rPr lang="en-US" sz="2000" b="1" dirty="0" smtClean="0"/>
              <a:t>Correct ID rate =  0.58</a:t>
            </a:r>
          </a:p>
          <a:p>
            <a:pPr lvl="1">
              <a:buClrTx/>
              <a:buFont typeface="Wingdings" pitchFamily="2" charset="2"/>
              <a:buChar char="§"/>
              <a:defRPr/>
            </a:pPr>
            <a:r>
              <a:rPr lang="en-US" sz="2000" b="1" dirty="0" smtClean="0"/>
              <a:t>False ID rate   =    0.43</a:t>
            </a:r>
          </a:p>
          <a:p>
            <a:pPr eaLnBrk="1" hangingPunct="1">
              <a:spcBef>
                <a:spcPts val="2400"/>
              </a:spcBef>
              <a:buClrTx/>
              <a:buFont typeface="Wingdings" pitchFamily="2" charset="2"/>
              <a:buChar char="Ø"/>
              <a:defRPr/>
            </a:pPr>
            <a:r>
              <a:rPr lang="en-US" b="1" dirty="0" smtClean="0"/>
              <a:t>Sequential lineup</a:t>
            </a:r>
          </a:p>
          <a:p>
            <a:pPr lvl="1">
              <a:buClrTx/>
              <a:buFont typeface="Wingdings" pitchFamily="2" charset="2"/>
              <a:buChar char="§"/>
              <a:defRPr/>
            </a:pPr>
            <a:r>
              <a:rPr lang="en-US" sz="2000" b="1" dirty="0"/>
              <a:t>Correct ID rate =  </a:t>
            </a:r>
            <a:r>
              <a:rPr lang="en-US" sz="2000" b="1" dirty="0" smtClean="0"/>
              <a:t>0.50</a:t>
            </a:r>
            <a:endParaRPr lang="en-US" sz="2000" b="1" dirty="0"/>
          </a:p>
          <a:p>
            <a:pPr lvl="1">
              <a:spcAft>
                <a:spcPts val="1200"/>
              </a:spcAft>
              <a:buClrTx/>
              <a:buFont typeface="Wingdings" pitchFamily="2" charset="2"/>
              <a:buChar char="§"/>
              <a:defRPr/>
            </a:pPr>
            <a:r>
              <a:rPr lang="en-US" sz="2000" b="1" dirty="0"/>
              <a:t>False ID rate   =    </a:t>
            </a:r>
            <a:r>
              <a:rPr lang="en-US" sz="2000" b="1" dirty="0" smtClean="0"/>
              <a:t>0.17</a:t>
            </a:r>
            <a:endParaRPr lang="en-US" sz="2000" b="1"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7" y="2605908"/>
            <a:ext cx="1539875"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1976" y="1843089"/>
            <a:ext cx="2938988" cy="2907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86328719"/>
      </p:ext>
    </p:extLst>
  </p:cSld>
  <p:clrMapOvr>
    <a:masterClrMapping/>
  </p:clrMapOvr>
  <mc:AlternateContent xmlns:mc="http://schemas.openxmlformats.org/markup-compatibility/2006" xmlns:p14="http://schemas.microsoft.com/office/powerpoint/2010/main">
    <mc:Choice Requires="p14">
      <p:transition spd="slow" p14:dur="2000" advTm="140523"/>
    </mc:Choice>
    <mc:Fallback xmlns="">
      <p:transition spd="slow" advTm="1405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4150" y="1768475"/>
            <a:ext cx="3167063" cy="312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defRPr/>
            </a:pPr>
            <a:r>
              <a:rPr lang="en-US" sz="3200" dirty="0">
                <a:solidFill>
                  <a:srgbClr val="C00000"/>
                </a:solidFill>
              </a:rPr>
              <a:t>The Concept of </a:t>
            </a:r>
            <a:r>
              <a:rPr lang="en-US" sz="3200" i="1" dirty="0">
                <a:solidFill>
                  <a:srgbClr val="C00000"/>
                </a:solidFill>
              </a:rPr>
              <a:t>Discriminability</a:t>
            </a:r>
            <a:endParaRPr lang="en-US" sz="3200" dirty="0" smtClean="0">
              <a:solidFill>
                <a:srgbClr val="C00000"/>
              </a:solidFill>
            </a:endParaRPr>
          </a:p>
        </p:txBody>
      </p:sp>
      <p:sp>
        <p:nvSpPr>
          <p:cNvPr id="3" name="Content Placeholder 2"/>
          <p:cNvSpPr>
            <a:spLocks noGrp="1"/>
          </p:cNvSpPr>
          <p:nvPr>
            <p:ph idx="1"/>
          </p:nvPr>
        </p:nvSpPr>
        <p:spPr>
          <a:xfrm>
            <a:off x="609600" y="1524001"/>
            <a:ext cx="8229600" cy="3593910"/>
          </a:xfrm>
        </p:spPr>
        <p:txBody>
          <a:bodyPr/>
          <a:lstStyle/>
          <a:p>
            <a:pPr eaLnBrk="1" hangingPunct="1">
              <a:buClrTx/>
              <a:buFont typeface="Wingdings" pitchFamily="2" charset="2"/>
              <a:buChar char="Ø"/>
              <a:defRPr/>
            </a:pPr>
            <a:r>
              <a:rPr lang="en-US" b="1" dirty="0" smtClean="0"/>
              <a:t>Simultaneous lineup</a:t>
            </a:r>
          </a:p>
          <a:p>
            <a:pPr lvl="1">
              <a:buClrTx/>
              <a:buFont typeface="Wingdings" pitchFamily="2" charset="2"/>
              <a:buChar char="§"/>
              <a:defRPr/>
            </a:pPr>
            <a:r>
              <a:rPr lang="en-US" sz="2000" b="1" dirty="0" smtClean="0"/>
              <a:t>Correct ID rate =  0.58</a:t>
            </a:r>
          </a:p>
          <a:p>
            <a:pPr lvl="1">
              <a:buClrTx/>
              <a:buFont typeface="Wingdings" pitchFamily="2" charset="2"/>
              <a:buChar char="§"/>
              <a:defRPr/>
            </a:pPr>
            <a:r>
              <a:rPr lang="en-US" sz="2000" b="1" dirty="0" smtClean="0"/>
              <a:t>False ID rate   =    0.43</a:t>
            </a:r>
          </a:p>
          <a:p>
            <a:pPr eaLnBrk="1" hangingPunct="1">
              <a:spcBef>
                <a:spcPts val="2400"/>
              </a:spcBef>
              <a:buClrTx/>
              <a:buFont typeface="Wingdings" pitchFamily="2" charset="2"/>
              <a:buChar char="Ø"/>
              <a:defRPr/>
            </a:pPr>
            <a:r>
              <a:rPr lang="en-US" b="1" dirty="0" smtClean="0"/>
              <a:t>Sequential lineup</a:t>
            </a:r>
          </a:p>
          <a:p>
            <a:pPr lvl="1">
              <a:buClrTx/>
              <a:buFont typeface="Wingdings" pitchFamily="2" charset="2"/>
              <a:buChar char="§"/>
              <a:defRPr/>
            </a:pPr>
            <a:r>
              <a:rPr lang="en-US" sz="2000" b="1" dirty="0"/>
              <a:t>Correct ID rate =  </a:t>
            </a:r>
            <a:r>
              <a:rPr lang="en-US" sz="2000" b="1" dirty="0" smtClean="0"/>
              <a:t>0.50</a:t>
            </a:r>
            <a:endParaRPr lang="en-US" sz="2000" b="1" dirty="0"/>
          </a:p>
          <a:p>
            <a:pPr lvl="1">
              <a:spcAft>
                <a:spcPts val="1200"/>
              </a:spcAft>
              <a:buClrTx/>
              <a:buFont typeface="Wingdings" pitchFamily="2" charset="2"/>
              <a:buChar char="§"/>
              <a:defRPr/>
            </a:pPr>
            <a:r>
              <a:rPr lang="en-US" sz="2000" b="1" dirty="0"/>
              <a:t>False ID rate   =    </a:t>
            </a:r>
            <a:r>
              <a:rPr lang="en-US" sz="2000" b="1" dirty="0" smtClean="0"/>
              <a:t>0.17</a:t>
            </a:r>
            <a:endParaRPr lang="en-US" sz="2000" b="1" dirty="0"/>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7" y="2605908"/>
            <a:ext cx="1539875"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a:spLocks noChangeAspect="1"/>
          </p:cNvSpPr>
          <p:nvPr/>
        </p:nvSpPr>
        <p:spPr>
          <a:xfrm>
            <a:off x="6105187" y="2745921"/>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5736998" y="2862072"/>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5338730" y="3108960"/>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5074920" y="3383280"/>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218406" y="2680393"/>
            <a:ext cx="371704" cy="7028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701911" y="738895"/>
            <a:ext cx="2918604" cy="923330"/>
          </a:xfrm>
          <a:prstGeom prst="rect">
            <a:avLst/>
          </a:prstGeom>
          <a:noFill/>
        </p:spPr>
        <p:txBody>
          <a:bodyPr wrap="square" rtlCol="0">
            <a:spAutoFit/>
          </a:bodyPr>
          <a:lstStyle/>
          <a:p>
            <a:r>
              <a:rPr lang="en-US" dirty="0" smtClean="0">
                <a:solidFill>
                  <a:srgbClr val="0070C0"/>
                </a:solidFill>
                <a:latin typeface="Arial Black" panose="020B0A04020102020204" pitchFamily="34" charset="0"/>
              </a:rPr>
              <a:t>A higher ROC is objectively superior to a lower ROC</a:t>
            </a:r>
            <a:endParaRPr lang="en-US" dirty="0">
              <a:solidFill>
                <a:srgbClr val="0070C0"/>
              </a:solidFill>
              <a:latin typeface="Arial Black" panose="020B0A04020102020204" pitchFamily="34" charset="0"/>
            </a:endParaRPr>
          </a:p>
        </p:txBody>
      </p:sp>
    </p:spTree>
    <p:custDataLst>
      <p:tags r:id="rId1"/>
    </p:custDataLst>
    <p:extLst>
      <p:ext uri="{BB962C8B-B14F-4D97-AF65-F5344CB8AC3E}">
        <p14:creationId xmlns:p14="http://schemas.microsoft.com/office/powerpoint/2010/main" val="2449334969"/>
      </p:ext>
    </p:extLst>
  </p:cSld>
  <p:clrMapOvr>
    <a:masterClrMapping/>
  </p:clrMapOvr>
  <mc:AlternateContent xmlns:mc="http://schemas.openxmlformats.org/markup-compatibility/2006" xmlns:p14="http://schemas.microsoft.com/office/powerpoint/2010/main">
    <mc:Choice Requires="p14">
      <p:transition spd="slow" p14:dur="2000" advTm="140523"/>
    </mc:Choice>
    <mc:Fallback xmlns="">
      <p:transition spd="slow" advTm="1405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from ROC Analysis</a:t>
            </a:r>
            <a:endParaRPr lang="en-US" dirty="0"/>
          </a:p>
        </p:txBody>
      </p:sp>
      <p:sp>
        <p:nvSpPr>
          <p:cNvPr id="9" name="Rectangle 8"/>
          <p:cNvSpPr/>
          <p:nvPr/>
        </p:nvSpPr>
        <p:spPr>
          <a:xfrm>
            <a:off x="2790211" y="1732614"/>
            <a:ext cx="3479299" cy="32528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tx1"/>
                </a:solidFill>
              </a:rPr>
              <a:t>Simultaneous vs. Sequential</a:t>
            </a:r>
            <a:endParaRPr lang="en-US" dirty="0">
              <a:solidFill>
                <a:schemeClr val="tx1"/>
              </a:solidFill>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2851817" y="2013607"/>
            <a:ext cx="3305148" cy="2971844"/>
          </a:xfrm>
          <a:prstGeom prst="rect">
            <a:avLst/>
          </a:prstGeom>
          <a:noFill/>
          <a:ln>
            <a:noFill/>
          </a:ln>
        </p:spPr>
      </p:pic>
      <p:sp>
        <p:nvSpPr>
          <p:cNvPr id="4" name="TextBox 3"/>
          <p:cNvSpPr txBox="1"/>
          <p:nvPr/>
        </p:nvSpPr>
        <p:spPr>
          <a:xfrm>
            <a:off x="2790211" y="5167924"/>
            <a:ext cx="3909628" cy="738664"/>
          </a:xfrm>
          <a:prstGeom prst="rect">
            <a:avLst/>
          </a:prstGeom>
          <a:noFill/>
        </p:spPr>
        <p:txBody>
          <a:bodyPr wrap="square" rtlCol="0">
            <a:spAutoFit/>
          </a:bodyPr>
          <a:lstStyle/>
          <a:p>
            <a:r>
              <a:rPr lang="en-US" sz="1400" dirty="0">
                <a:solidFill>
                  <a:schemeClr val="tx1">
                    <a:lumMod val="50000"/>
                    <a:lumOff val="50000"/>
                  </a:schemeClr>
                </a:solidFill>
              </a:rPr>
              <a:t>Mickes, L., </a:t>
            </a:r>
            <a:r>
              <a:rPr lang="en-US" sz="1400" dirty="0" err="1">
                <a:solidFill>
                  <a:schemeClr val="tx1">
                    <a:lumMod val="50000"/>
                    <a:lumOff val="50000"/>
                  </a:schemeClr>
                </a:solidFill>
              </a:rPr>
              <a:t>Flowe</a:t>
            </a:r>
            <a:r>
              <a:rPr lang="en-US" sz="1400" dirty="0">
                <a:solidFill>
                  <a:schemeClr val="tx1">
                    <a:lumMod val="50000"/>
                    <a:lumOff val="50000"/>
                  </a:schemeClr>
                </a:solidFill>
              </a:rPr>
              <a:t>, H. D., &amp; Wixted, J. T. (2012</a:t>
            </a:r>
            <a:r>
              <a:rPr lang="en-US" sz="1400" dirty="0" smtClean="0">
                <a:solidFill>
                  <a:schemeClr val="tx1">
                    <a:lumMod val="50000"/>
                    <a:lumOff val="50000"/>
                  </a:schemeClr>
                </a:solidFill>
              </a:rPr>
              <a:t>). </a:t>
            </a:r>
            <a:r>
              <a:rPr lang="en-US" sz="1400" i="1" dirty="0">
                <a:solidFill>
                  <a:schemeClr val="tx1">
                    <a:lumMod val="50000"/>
                    <a:lumOff val="50000"/>
                  </a:schemeClr>
                </a:solidFill>
              </a:rPr>
              <a:t>Journal of Experimental Psychology: Applied, 18</a:t>
            </a:r>
            <a:r>
              <a:rPr lang="en-US" sz="1400" dirty="0">
                <a:solidFill>
                  <a:schemeClr val="tx1">
                    <a:lumMod val="50000"/>
                    <a:lumOff val="50000"/>
                  </a:schemeClr>
                </a:solidFill>
              </a:rPr>
              <a:t>, 361–376.</a:t>
            </a:r>
          </a:p>
        </p:txBody>
      </p:sp>
    </p:spTree>
    <p:extLst>
      <p:ext uri="{BB962C8B-B14F-4D97-AF65-F5344CB8AC3E}">
        <p14:creationId xmlns:p14="http://schemas.microsoft.com/office/powerpoint/2010/main" val="1908370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869" y="846356"/>
            <a:ext cx="7352915" cy="3105534"/>
          </a:xfrm>
          <a:prstGeom prst="rect">
            <a:avLst/>
          </a:prstGeom>
        </p:spPr>
      </p:pic>
      <p:sp>
        <p:nvSpPr>
          <p:cNvPr id="5" name="Rectangle 4"/>
          <p:cNvSpPr/>
          <p:nvPr/>
        </p:nvSpPr>
        <p:spPr>
          <a:xfrm>
            <a:off x="6264166" y="3878317"/>
            <a:ext cx="1051034"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4589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Meetings</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1636"/>
          <a:stretch/>
        </p:blipFill>
        <p:spPr>
          <a:xfrm>
            <a:off x="3488644" y="533400"/>
            <a:ext cx="4525804" cy="5802032"/>
          </a:xfrm>
          <a:prstGeom prst="rect">
            <a:avLst/>
          </a:prstGeom>
        </p:spPr>
      </p:pic>
    </p:spTree>
    <p:extLst>
      <p:ext uri="{BB962C8B-B14F-4D97-AF65-F5344CB8AC3E}">
        <p14:creationId xmlns:p14="http://schemas.microsoft.com/office/powerpoint/2010/main" val="3105668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6134" y="1162595"/>
            <a:ext cx="2914650" cy="4404360"/>
          </a:xfrm>
          <a:prstGeom prst="rect">
            <a:avLst/>
          </a:prstGeom>
        </p:spPr>
      </p:pic>
    </p:spTree>
    <p:extLst>
      <p:ext uri="{BB962C8B-B14F-4D97-AF65-F5344CB8AC3E}">
        <p14:creationId xmlns:p14="http://schemas.microsoft.com/office/powerpoint/2010/main" val="1197621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My take: “NAS </a:t>
            </a:r>
            <a:r>
              <a:rPr lang="en-US" sz="3600" dirty="0"/>
              <a:t>Report Slams Breaks on Decades-Long Push for Sequential Lineups</a:t>
            </a:r>
            <a:r>
              <a:rPr lang="en-US" sz="3600" dirty="0" smtClean="0"/>
              <a:t>”</a:t>
            </a:r>
            <a:endParaRPr lang="en-US" dirty="0"/>
          </a:p>
        </p:txBody>
      </p:sp>
      <p:sp>
        <p:nvSpPr>
          <p:cNvPr id="3" name="Content Placeholder 2"/>
          <p:cNvSpPr>
            <a:spLocks noGrp="1"/>
          </p:cNvSpPr>
          <p:nvPr>
            <p:ph idx="1"/>
          </p:nvPr>
        </p:nvSpPr>
        <p:spPr>
          <a:xfrm>
            <a:off x="457200" y="1630180"/>
            <a:ext cx="8229600" cy="4876800"/>
          </a:xfrm>
        </p:spPr>
        <p:txBody>
          <a:bodyPr>
            <a:normAutofit fontScale="92500"/>
          </a:bodyPr>
          <a:lstStyle/>
          <a:p>
            <a:pPr>
              <a:spcAft>
                <a:spcPts val="1200"/>
              </a:spcAft>
            </a:pPr>
            <a:r>
              <a:rPr lang="en-US" dirty="0" smtClean="0">
                <a:solidFill>
                  <a:srgbClr val="C00000"/>
                </a:solidFill>
              </a:rPr>
              <a:t>“</a:t>
            </a:r>
            <a:r>
              <a:rPr lang="en-US" dirty="0">
                <a:solidFill>
                  <a:srgbClr val="C00000"/>
                </a:solidFill>
              </a:rPr>
              <a:t>In view of these considerations of performance criteria and recommendations about analysis tools, can we draw definitive conclusions about which lineup procedure (sequential or simultaneous) is preferable? At this point, the answer is no</a:t>
            </a:r>
            <a:r>
              <a:rPr lang="en-US" dirty="0" smtClean="0">
                <a:solidFill>
                  <a:srgbClr val="C00000"/>
                </a:solidFill>
              </a:rPr>
              <a:t>.”</a:t>
            </a:r>
          </a:p>
          <a:p>
            <a:pPr>
              <a:spcAft>
                <a:spcPts val="1200"/>
              </a:spcAft>
            </a:pPr>
            <a:r>
              <a:rPr lang="en-US" dirty="0" smtClean="0">
                <a:solidFill>
                  <a:srgbClr val="C00000"/>
                </a:solidFill>
              </a:rPr>
              <a:t>"It </a:t>
            </a:r>
            <a:r>
              <a:rPr lang="en-US" dirty="0">
                <a:solidFill>
                  <a:srgbClr val="C00000"/>
                </a:solidFill>
              </a:rPr>
              <a:t>is important to </a:t>
            </a:r>
            <a:r>
              <a:rPr lang="en-US" dirty="0" smtClean="0">
                <a:solidFill>
                  <a:srgbClr val="C00000"/>
                </a:solidFill>
              </a:rPr>
              <a:t>recognize, however</a:t>
            </a:r>
            <a:r>
              <a:rPr lang="en-US" dirty="0">
                <a:solidFill>
                  <a:srgbClr val="C00000"/>
                </a:solidFill>
              </a:rPr>
              <a:t>, that, in certain cases, the state of scientific research on eyewitness identification is </a:t>
            </a:r>
            <a:r>
              <a:rPr lang="en-US" dirty="0" smtClean="0">
                <a:solidFill>
                  <a:srgbClr val="C00000"/>
                </a:solidFill>
              </a:rPr>
              <a:t>unsettled. For </a:t>
            </a:r>
            <a:r>
              <a:rPr lang="en-US" dirty="0">
                <a:solidFill>
                  <a:srgbClr val="C00000"/>
                </a:solidFill>
              </a:rPr>
              <a:t>example, the relative superiority of competing identification procedures (i.e., simultaneous </a:t>
            </a:r>
            <a:r>
              <a:rPr lang="en-US" dirty="0" smtClean="0">
                <a:solidFill>
                  <a:srgbClr val="C00000"/>
                </a:solidFill>
              </a:rPr>
              <a:t>versus sequential </a:t>
            </a:r>
            <a:r>
              <a:rPr lang="en-US" dirty="0">
                <a:solidFill>
                  <a:srgbClr val="C00000"/>
                </a:solidFill>
              </a:rPr>
              <a:t>lineups) is unresolved</a:t>
            </a:r>
            <a:r>
              <a:rPr lang="en-US" dirty="0" smtClean="0">
                <a:solidFill>
                  <a:srgbClr val="C00000"/>
                </a:solidFill>
              </a:rPr>
              <a:t>."</a:t>
            </a:r>
          </a:p>
          <a:p>
            <a:pPr>
              <a:spcAft>
                <a:spcPts val="1200"/>
              </a:spcAft>
            </a:pPr>
            <a:r>
              <a:rPr lang="en-US" dirty="0">
                <a:solidFill>
                  <a:srgbClr val="C00000"/>
                </a:solidFill>
              </a:rPr>
              <a:t>“The committee recommends that caution and care be used when considering changes to any existing lineup procedure, until such time as there is clear evidence for the advantages of doing so.”</a:t>
            </a:r>
          </a:p>
          <a:p>
            <a:endParaRPr lang="en-US" dirty="0"/>
          </a:p>
        </p:txBody>
      </p:sp>
    </p:spTree>
    <p:extLst>
      <p:ext uri="{BB962C8B-B14F-4D97-AF65-F5344CB8AC3E}">
        <p14:creationId xmlns:p14="http://schemas.microsoft.com/office/powerpoint/2010/main" val="267021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3890" y="1576525"/>
            <a:ext cx="7210096" cy="1200329"/>
          </a:xfrm>
          <a:prstGeom prst="rect">
            <a:avLst/>
          </a:prstGeom>
          <a:noFill/>
        </p:spPr>
        <p:txBody>
          <a:bodyPr wrap="square" rtlCol="0">
            <a:spAutoFit/>
          </a:bodyPr>
          <a:lstStyle/>
          <a:p>
            <a:r>
              <a:rPr lang="en-US" dirty="0">
                <a:solidFill>
                  <a:srgbClr val="C00000"/>
                </a:solidFill>
              </a:rPr>
              <a:t>“Despite its merits, a single diagnosticity ratio thus conflates the influences of discriminability and response bias on binary classification, which muddies the determination of which procedure, if any, yields objectively better discriminability in eyewitness performance.” </a:t>
            </a:r>
          </a:p>
        </p:txBody>
      </p:sp>
      <p:sp>
        <p:nvSpPr>
          <p:cNvPr id="5" name="TextBox 4"/>
          <p:cNvSpPr txBox="1"/>
          <p:nvPr/>
        </p:nvSpPr>
        <p:spPr>
          <a:xfrm>
            <a:off x="935426" y="3079510"/>
            <a:ext cx="7010400" cy="1477328"/>
          </a:xfrm>
          <a:prstGeom prst="rect">
            <a:avLst/>
          </a:prstGeom>
          <a:noFill/>
        </p:spPr>
        <p:txBody>
          <a:bodyPr wrap="square" rtlCol="0">
            <a:spAutoFit/>
          </a:bodyPr>
          <a:lstStyle/>
          <a:p>
            <a:r>
              <a:rPr lang="en-US" dirty="0">
                <a:solidFill>
                  <a:srgbClr val="C00000"/>
                </a:solidFill>
              </a:rPr>
              <a:t>“Perhaps the greatest practical benefit of recent debate over the utility of different lineup procedures is that it has opened the door to a broader consideration of methods for evaluating and enhancing eyewitness identification performance. ROC analysis is a positive and promising step, with numerous advantages.” </a:t>
            </a:r>
          </a:p>
        </p:txBody>
      </p:sp>
      <p:sp>
        <p:nvSpPr>
          <p:cNvPr id="6" name="TextBox 5"/>
          <p:cNvSpPr txBox="1"/>
          <p:nvPr/>
        </p:nvSpPr>
        <p:spPr>
          <a:xfrm>
            <a:off x="882869" y="4834734"/>
            <a:ext cx="7252138" cy="1200329"/>
          </a:xfrm>
          <a:prstGeom prst="rect">
            <a:avLst/>
          </a:prstGeom>
          <a:noFill/>
        </p:spPr>
        <p:txBody>
          <a:bodyPr wrap="square" rtlCol="0">
            <a:spAutoFit/>
          </a:bodyPr>
          <a:lstStyle/>
          <a:p>
            <a:r>
              <a:rPr lang="en-US" dirty="0">
                <a:solidFill>
                  <a:srgbClr val="C00000"/>
                </a:solidFill>
              </a:rPr>
              <a:t>“The committee concludes that there should be no debate about the value of greater discriminability – to promote a lineup procedure that brings less discriminability would be akin to advocating that the lineup be performed in dim instead of bright light.”</a:t>
            </a:r>
          </a:p>
        </p:txBody>
      </p:sp>
      <p:sp>
        <p:nvSpPr>
          <p:cNvPr id="7" name="Title 1"/>
          <p:cNvSpPr>
            <a:spLocks noGrp="1"/>
          </p:cNvSpPr>
          <p:nvPr>
            <p:ph type="title"/>
          </p:nvPr>
        </p:nvSpPr>
        <p:spPr>
          <a:xfrm>
            <a:off x="457200" y="533400"/>
            <a:ext cx="8229600" cy="990600"/>
          </a:xfrm>
        </p:spPr>
        <p:txBody>
          <a:bodyPr>
            <a:normAutofit/>
          </a:bodyPr>
          <a:lstStyle/>
          <a:p>
            <a:r>
              <a:rPr lang="en-US" sz="2800" dirty="0" smtClean="0"/>
              <a:t>Diagnosticity Ratio or ROC Analysis?</a:t>
            </a:r>
            <a:endParaRPr lang="en-US" sz="2800" dirty="0"/>
          </a:p>
        </p:txBody>
      </p:sp>
    </p:spTree>
    <p:extLst>
      <p:ext uri="{BB962C8B-B14F-4D97-AF65-F5344CB8AC3E}">
        <p14:creationId xmlns:p14="http://schemas.microsoft.com/office/powerpoint/2010/main" val="251248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Eyewitness Identification Procedures</a:t>
            </a:r>
            <a:endParaRPr lang="en-US" dirty="0"/>
          </a:p>
        </p:txBody>
      </p:sp>
      <p:sp>
        <p:nvSpPr>
          <p:cNvPr id="26" name="Rectangle 25"/>
          <p:cNvSpPr/>
          <p:nvPr/>
        </p:nvSpPr>
        <p:spPr>
          <a:xfrm>
            <a:off x="4591766" y="2220322"/>
            <a:ext cx="2728625" cy="321463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tx1"/>
                </a:solidFill>
              </a:rPr>
              <a:t>Sequential Lineup</a:t>
            </a:r>
            <a:endParaRPr lang="en-US" dirty="0">
              <a:solidFill>
                <a:schemeClr val="tx1"/>
              </a:solidFill>
            </a:endParaRPr>
          </a:p>
        </p:txBody>
      </p:sp>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5627632" y="3385167"/>
            <a:ext cx="645976" cy="794571"/>
          </a:xfrm>
          <a:prstGeom prst="rect">
            <a:avLst/>
          </a:prstGeom>
        </p:spPr>
      </p:pic>
      <p:pic>
        <p:nvPicPr>
          <p:cNvPr id="18" name="Picture 17"/>
          <p:cNvPicPr>
            <a:picLocks/>
          </p:cNvPicPr>
          <p:nvPr/>
        </p:nvPicPr>
        <p:blipFill>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tretch>
            <a:fillRect/>
          </a:stretch>
        </p:blipFill>
        <p:spPr>
          <a:xfrm>
            <a:off x="5627632" y="3411903"/>
            <a:ext cx="646545" cy="794571"/>
          </a:xfrm>
          <a:prstGeom prst="rect">
            <a:avLst/>
          </a:prstGeom>
        </p:spPr>
      </p:pic>
      <p:pic>
        <p:nvPicPr>
          <p:cNvPr id="19" name="Picture 18"/>
          <p:cNvPicPr>
            <a:picLocks noChangeAspect="1"/>
          </p:cNvPicPr>
          <p:nvPr/>
        </p:nvPicPr>
        <p:blipFill>
          <a:blip r:embed="rId8" cstate="print">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tretch>
            <a:fillRect/>
          </a:stretch>
        </p:blipFill>
        <p:spPr>
          <a:xfrm>
            <a:off x="5615160" y="3415524"/>
            <a:ext cx="645976" cy="794571"/>
          </a:xfrm>
          <a:prstGeom prst="rect">
            <a:avLst/>
          </a:prstGeom>
        </p:spPr>
      </p:pic>
      <p:pic>
        <p:nvPicPr>
          <p:cNvPr id="20" name="Picture 19"/>
          <p:cNvPicPr>
            <a:picLocks noChangeAspect="1"/>
          </p:cNvPicPr>
          <p:nvPr/>
        </p:nvPicPr>
        <p:blipFill>
          <a:blip r:embed="rId10">
            <a:extLst>
              <a:ext uri="{BEBA8EAE-BF5A-486C-A8C5-ECC9F3942E4B}">
                <a14:imgProps xmlns:a14="http://schemas.microsoft.com/office/drawing/2010/main">
                  <a14:imgLayer r:embed="rId11">
                    <a14:imgEffect>
                      <a14:saturation sat="33000"/>
                    </a14:imgEffect>
                  </a14:imgLayer>
                </a14:imgProps>
              </a:ext>
              <a:ext uri="{28A0092B-C50C-407E-A947-70E740481C1C}">
                <a14:useLocalDpi xmlns:a14="http://schemas.microsoft.com/office/drawing/2010/main" val="0"/>
              </a:ext>
            </a:extLst>
          </a:blip>
          <a:stretch>
            <a:fillRect/>
          </a:stretch>
        </p:blipFill>
        <p:spPr>
          <a:xfrm>
            <a:off x="5627632" y="3411903"/>
            <a:ext cx="645976" cy="794571"/>
          </a:xfrm>
          <a:prstGeom prst="rect">
            <a:avLst/>
          </a:prstGeom>
        </p:spPr>
      </p:pic>
      <p:pic>
        <p:nvPicPr>
          <p:cNvPr id="21" name="Picture 20"/>
          <p:cNvPicPr>
            <a:picLocks noChangeAspect="1"/>
          </p:cNvPicPr>
          <p:nvPr/>
        </p:nvPicPr>
        <p:blipFill>
          <a:blip r:embed="rId12">
            <a:extLst>
              <a:ext uri="{BEBA8EAE-BF5A-486C-A8C5-ECC9F3942E4B}">
                <a14:imgProps xmlns:a14="http://schemas.microsoft.com/office/drawing/2010/main">
                  <a14:imgLayer r:embed="rId13">
                    <a14:imgEffect>
                      <a14:saturation sat="33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638103" y="3415524"/>
            <a:ext cx="645976" cy="794571"/>
          </a:xfrm>
          <a:prstGeom prst="rect">
            <a:avLst/>
          </a:prstGeom>
        </p:spPr>
      </p:pic>
      <p:pic>
        <p:nvPicPr>
          <p:cNvPr id="22" name="Picture 21"/>
          <p:cNvPicPr>
            <a:picLocks noChangeAspect="1"/>
          </p:cNvPicPr>
          <p:nvPr/>
        </p:nvPicPr>
        <p:blipFill rotWithShape="1">
          <a:blip r:embed="rId14">
            <a:extLst>
              <a:ext uri="{BEBA8EAE-BF5A-486C-A8C5-ECC9F3942E4B}">
                <a14:imgProps xmlns:a14="http://schemas.microsoft.com/office/drawing/2010/main">
                  <a14:imgLayer r:embed="rId15">
                    <a14:imgEffect>
                      <a14:colorTemperature colorTemp="5300"/>
                    </a14:imgEffect>
                    <a14:imgEffect>
                      <a14:brightnessContrast bright="-20000"/>
                    </a14:imgEffect>
                  </a14:imgLayer>
                </a14:imgProps>
              </a:ext>
            </a:extLst>
          </a:blip>
          <a:srcRect l="10294" t="7778" r="16278" b="22258"/>
          <a:stretch/>
        </p:blipFill>
        <p:spPr>
          <a:xfrm>
            <a:off x="5615160" y="3415510"/>
            <a:ext cx="647157" cy="794571"/>
          </a:xfrm>
          <a:prstGeom prst="rect">
            <a:avLst/>
          </a:prstGeom>
        </p:spPr>
      </p:pic>
      <p:grpSp>
        <p:nvGrpSpPr>
          <p:cNvPr id="11" name="Group 10"/>
          <p:cNvGrpSpPr/>
          <p:nvPr/>
        </p:nvGrpSpPr>
        <p:grpSpPr>
          <a:xfrm>
            <a:off x="1185738" y="2201872"/>
            <a:ext cx="2728625" cy="3214632"/>
            <a:chOff x="6198701" y="2220322"/>
            <a:chExt cx="2728625" cy="3214632"/>
          </a:xfrm>
        </p:grpSpPr>
        <p:sp>
          <p:nvSpPr>
            <p:cNvPr id="27" name="Rectangle 26"/>
            <p:cNvSpPr/>
            <p:nvPr/>
          </p:nvSpPr>
          <p:spPr>
            <a:xfrm>
              <a:off x="6198701" y="2220322"/>
              <a:ext cx="2728625" cy="321463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tx1"/>
                  </a:solidFill>
                </a:rPr>
                <a:t>Simultaneous Lineup</a:t>
              </a:r>
              <a:endParaRPr lang="en-US" dirty="0">
                <a:solidFill>
                  <a:schemeClr val="tx1"/>
                </a:solidFill>
              </a:endParaRPr>
            </a:p>
          </p:txBody>
        </p:sp>
        <p:grpSp>
          <p:nvGrpSpPr>
            <p:cNvPr id="10" name="Group 9"/>
            <p:cNvGrpSpPr/>
            <p:nvPr/>
          </p:nvGrpSpPr>
          <p:grpSpPr>
            <a:xfrm>
              <a:off x="6449242" y="2908184"/>
              <a:ext cx="2227543" cy="1801120"/>
              <a:chOff x="5522247" y="2014800"/>
              <a:chExt cx="2227543" cy="1801120"/>
            </a:xfrm>
          </p:grpSpPr>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6296247" y="2014800"/>
                <a:ext cx="645976" cy="794571"/>
              </a:xfrm>
              <a:prstGeom prst="rect">
                <a:avLst/>
              </a:prstGeom>
            </p:spPr>
          </p:pic>
          <p:pic>
            <p:nvPicPr>
              <p:cNvPr id="5" name="Picture 4"/>
              <p:cNvPicPr>
                <a:picLocks/>
              </p:cNvPicPr>
              <p:nvPr/>
            </p:nvPicPr>
            <p:blipFill>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tretch>
                <a:fillRect/>
              </a:stretch>
            </p:blipFill>
            <p:spPr>
              <a:xfrm>
                <a:off x="6296247" y="3021349"/>
                <a:ext cx="646545" cy="794571"/>
              </a:xfrm>
              <a:prstGeom prst="rect">
                <a:avLst/>
              </a:prstGeom>
            </p:spPr>
          </p:pic>
          <p:pic>
            <p:nvPicPr>
              <p:cNvPr id="6" name="Picture 5"/>
              <p:cNvPicPr>
                <a:picLocks noChangeAspect="1"/>
              </p:cNvPicPr>
              <p:nvPr/>
            </p:nvPicPr>
            <p:blipFill>
              <a:blip r:embed="rId8" cstate="print">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tretch>
                <a:fillRect/>
              </a:stretch>
            </p:blipFill>
            <p:spPr>
              <a:xfrm>
                <a:off x="7103814" y="3021349"/>
                <a:ext cx="645976" cy="794571"/>
              </a:xfrm>
              <a:prstGeom prst="rect">
                <a:avLst/>
              </a:prstGeom>
            </p:spPr>
          </p:pic>
          <p:pic>
            <p:nvPicPr>
              <p:cNvPr id="7" name="Picture 6"/>
              <p:cNvPicPr>
                <a:picLocks noChangeAspect="1"/>
              </p:cNvPicPr>
              <p:nvPr/>
            </p:nvPicPr>
            <p:blipFill>
              <a:blip r:embed="rId10">
                <a:extLst>
                  <a:ext uri="{BEBA8EAE-BF5A-486C-A8C5-ECC9F3942E4B}">
                    <a14:imgProps xmlns:a14="http://schemas.microsoft.com/office/drawing/2010/main">
                      <a14:imgLayer r:embed="rId11">
                        <a14:imgEffect>
                          <a14:saturation sat="33000"/>
                        </a14:imgEffect>
                      </a14:imgLayer>
                    </a14:imgProps>
                  </a:ext>
                  <a:ext uri="{28A0092B-C50C-407E-A947-70E740481C1C}">
                    <a14:useLocalDpi xmlns:a14="http://schemas.microsoft.com/office/drawing/2010/main" val="0"/>
                  </a:ext>
                </a:extLst>
              </a:blip>
              <a:stretch>
                <a:fillRect/>
              </a:stretch>
            </p:blipFill>
            <p:spPr>
              <a:xfrm>
                <a:off x="7103814" y="2014800"/>
                <a:ext cx="645976" cy="794571"/>
              </a:xfrm>
              <a:prstGeom prst="rect">
                <a:avLst/>
              </a:prstGeom>
            </p:spPr>
          </p:pic>
          <p:pic>
            <p:nvPicPr>
              <p:cNvPr id="8" name="Picture 7"/>
              <p:cNvPicPr>
                <a:picLocks noChangeAspect="1"/>
              </p:cNvPicPr>
              <p:nvPr/>
            </p:nvPicPr>
            <p:blipFill>
              <a:blip r:embed="rId12">
                <a:extLst>
                  <a:ext uri="{BEBA8EAE-BF5A-486C-A8C5-ECC9F3942E4B}">
                    <a14:imgProps xmlns:a14="http://schemas.microsoft.com/office/drawing/2010/main">
                      <a14:imgLayer r:embed="rId13">
                        <a14:imgEffect>
                          <a14:saturation sat="33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522247" y="2014800"/>
                <a:ext cx="645976" cy="794571"/>
              </a:xfrm>
              <a:prstGeom prst="rect">
                <a:avLst/>
              </a:prstGeom>
            </p:spPr>
          </p:pic>
          <p:pic>
            <p:nvPicPr>
              <p:cNvPr id="9" name="Picture 8"/>
              <p:cNvPicPr>
                <a:picLocks noChangeAspect="1"/>
              </p:cNvPicPr>
              <p:nvPr/>
            </p:nvPicPr>
            <p:blipFill rotWithShape="1">
              <a:blip r:embed="rId14">
                <a:extLst>
                  <a:ext uri="{BEBA8EAE-BF5A-486C-A8C5-ECC9F3942E4B}">
                    <a14:imgProps xmlns:a14="http://schemas.microsoft.com/office/drawing/2010/main">
                      <a14:imgLayer r:embed="rId15">
                        <a14:imgEffect>
                          <a14:colorTemperature colorTemp="5300"/>
                        </a14:imgEffect>
                        <a14:imgEffect>
                          <a14:brightnessContrast bright="-20000"/>
                        </a14:imgEffect>
                      </a14:imgLayer>
                    </a14:imgProps>
                  </a:ext>
                </a:extLst>
              </a:blip>
              <a:srcRect l="10294" t="7778" r="16278" b="22258"/>
              <a:stretch/>
            </p:blipFill>
            <p:spPr>
              <a:xfrm>
                <a:off x="5522247" y="3021349"/>
                <a:ext cx="647157" cy="794571"/>
              </a:xfrm>
              <a:prstGeom prst="rect">
                <a:avLst/>
              </a:prstGeom>
            </p:spPr>
          </p:pic>
        </p:grpSp>
      </p:grpSp>
      <p:cxnSp>
        <p:nvCxnSpPr>
          <p:cNvPr id="23" name="Straight Arrow Connector 7"/>
          <p:cNvCxnSpPr>
            <a:cxnSpLocks noChangeShapeType="1"/>
          </p:cNvCxnSpPr>
          <p:nvPr/>
        </p:nvCxnSpPr>
        <p:spPr bwMode="auto">
          <a:xfrm flipH="1" flipV="1">
            <a:off x="3663822" y="3040354"/>
            <a:ext cx="935180" cy="45749"/>
          </a:xfrm>
          <a:prstGeom prst="straightConnector1">
            <a:avLst/>
          </a:prstGeom>
          <a:noFill/>
          <a:ln w="9525" algn="ctr">
            <a:solidFill>
              <a:schemeClr val="tx2">
                <a:lumMod val="75000"/>
              </a:schemeClr>
            </a:solidFill>
            <a:round/>
            <a:headEnd/>
            <a:tailEnd type="arrow" w="lg" len="lg"/>
          </a:ln>
          <a:extLst>
            <a:ext uri="{909E8E84-426E-40DD-AFC4-6F175D3DCCD1}">
              <a14:hiddenFill xmlns:a14="http://schemas.microsoft.com/office/drawing/2010/main">
                <a:noFill/>
              </a14:hiddenFill>
            </a:ext>
          </a:extLst>
        </p:spPr>
      </p:cxnSp>
      <p:sp>
        <p:nvSpPr>
          <p:cNvPr id="24" name="TextBox 8"/>
          <p:cNvSpPr txBox="1">
            <a:spLocks noChangeArrowheads="1"/>
          </p:cNvSpPr>
          <p:nvPr/>
        </p:nvSpPr>
        <p:spPr bwMode="auto">
          <a:xfrm>
            <a:off x="4131412" y="2872416"/>
            <a:ext cx="19604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dirty="0" smtClean="0"/>
              <a:t>Suspect:</a:t>
            </a:r>
          </a:p>
          <a:p>
            <a:pPr algn="ctr"/>
            <a:r>
              <a:rPr lang="en-US" dirty="0" smtClean="0"/>
              <a:t>Innocent or Guilty?</a:t>
            </a:r>
            <a:endParaRPr lang="en-US" dirty="0"/>
          </a:p>
        </p:txBody>
      </p:sp>
    </p:spTree>
    <p:custDataLst>
      <p:tags r:id="rId1"/>
    </p:custDataLst>
    <p:extLst>
      <p:ext uri="{BB962C8B-B14F-4D97-AF65-F5344CB8AC3E}">
        <p14:creationId xmlns:p14="http://schemas.microsoft.com/office/powerpoint/2010/main" val="348310101"/>
      </p:ext>
    </p:extLst>
  </p:cSld>
  <p:clrMapOvr>
    <a:masterClrMapping/>
  </p:clrMapOvr>
  <mc:AlternateContent xmlns:mc="http://schemas.openxmlformats.org/markup-compatibility/2006" xmlns:p14="http://schemas.microsoft.com/office/powerpoint/2010/main">
    <mc:Choice Requires="p14">
      <p:transition spd="slow" p14:dur="2000" advTm="21242"/>
    </mc:Choice>
    <mc:Fallback xmlns="">
      <p:transition spd="slow" advTm="212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2"/>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9"/>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7"/>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What About Recent Review Articles Promoting the “Sequential Superiority Effect?”</a:t>
            </a:r>
            <a:endParaRPr lang="en-US" sz="3200" dirty="0"/>
          </a:p>
        </p:txBody>
      </p:sp>
      <p:sp>
        <p:nvSpPr>
          <p:cNvPr id="3" name="Content Placeholder 2"/>
          <p:cNvSpPr>
            <a:spLocks noGrp="1"/>
          </p:cNvSpPr>
          <p:nvPr>
            <p:ph idx="1"/>
          </p:nvPr>
        </p:nvSpPr>
        <p:spPr>
          <a:xfrm>
            <a:off x="457200" y="1985554"/>
            <a:ext cx="8229600" cy="4491446"/>
          </a:xfrm>
        </p:spPr>
        <p:txBody>
          <a:bodyPr/>
          <a:lstStyle/>
          <a:p>
            <a:pPr>
              <a:spcAft>
                <a:spcPts val="1200"/>
              </a:spcAft>
            </a:pPr>
            <a:r>
              <a:rPr lang="en-US" dirty="0" smtClean="0"/>
              <a:t>The most recent review is </a:t>
            </a:r>
            <a:r>
              <a:rPr lang="en-US" dirty="0" err="1" smtClean="0"/>
              <a:t>Steblay</a:t>
            </a:r>
            <a:r>
              <a:rPr lang="en-US" dirty="0" smtClean="0"/>
              <a:t>, Dysart &amp; Wells (2011)</a:t>
            </a:r>
          </a:p>
          <a:p>
            <a:r>
              <a:rPr lang="en-US" dirty="0">
                <a:solidFill>
                  <a:srgbClr val="C00000"/>
                </a:solidFill>
              </a:rPr>
              <a:t>“However, none of the reviews met all current standards for conducting and reporting systematic reviews, and few met even a majority of these standards, making assessment of the credibility of their findings problematic. After examining the reviews, the committee concluded that the findings may be subject to unintended biases and the conclusions are less credible than was hoped.”</a:t>
            </a:r>
          </a:p>
        </p:txBody>
      </p:sp>
    </p:spTree>
    <p:extLst>
      <p:ext uri="{BB962C8B-B14F-4D97-AF65-F5344CB8AC3E}">
        <p14:creationId xmlns:p14="http://schemas.microsoft.com/office/powerpoint/2010/main" val="421164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Recent ROC Analyses?</a:t>
            </a:r>
            <a:endParaRPr lang="en-US" dirty="0"/>
          </a:p>
        </p:txBody>
      </p:sp>
      <p:sp>
        <p:nvSpPr>
          <p:cNvPr id="3" name="Content Placeholder 2"/>
          <p:cNvSpPr>
            <a:spLocks noGrp="1"/>
          </p:cNvSpPr>
          <p:nvPr>
            <p:ph idx="1"/>
          </p:nvPr>
        </p:nvSpPr>
        <p:spPr>
          <a:xfrm>
            <a:off x="457200" y="1790700"/>
            <a:ext cx="8229600" cy="4686300"/>
          </a:xfrm>
        </p:spPr>
        <p:txBody>
          <a:bodyPr/>
          <a:lstStyle/>
          <a:p>
            <a:pPr>
              <a:spcAft>
                <a:spcPts val="1800"/>
              </a:spcAft>
            </a:pPr>
            <a:r>
              <a:rPr lang="en-US" sz="2000" dirty="0">
                <a:solidFill>
                  <a:srgbClr val="C00000"/>
                </a:solidFill>
              </a:rPr>
              <a:t>“…a small set of recent studies using ROC analysis has reported that discriminability (area under the ROC curve) for simultaneous lineups is as high, or higher, than that for sequential lineups</a:t>
            </a:r>
            <a:r>
              <a:rPr lang="en-US" sz="2000" dirty="0" smtClean="0">
                <a:solidFill>
                  <a:srgbClr val="C00000"/>
                </a:solidFill>
              </a:rPr>
              <a:t>.”</a:t>
            </a:r>
          </a:p>
          <a:p>
            <a:r>
              <a:rPr lang="en-US" sz="2000" dirty="0">
                <a:solidFill>
                  <a:srgbClr val="C00000"/>
                </a:solidFill>
              </a:rPr>
              <a:t>“</a:t>
            </a:r>
            <a:r>
              <a:rPr lang="en-US" sz="2000" dirty="0" err="1">
                <a:solidFill>
                  <a:srgbClr val="C00000"/>
                </a:solidFill>
              </a:rPr>
              <a:t>Amendola</a:t>
            </a:r>
            <a:r>
              <a:rPr lang="en-US" sz="2000" dirty="0">
                <a:solidFill>
                  <a:srgbClr val="C00000"/>
                </a:solidFill>
              </a:rPr>
              <a:t> and Wixted re-analyzed a subset of the data for which proxy measures of ground truth were </a:t>
            </a:r>
            <a:r>
              <a:rPr lang="en-US" sz="2000" dirty="0" smtClean="0">
                <a:solidFill>
                  <a:srgbClr val="C00000"/>
                </a:solidFill>
              </a:rPr>
              <a:t>available…Their </a:t>
            </a:r>
            <a:r>
              <a:rPr lang="en-US" sz="2000" dirty="0">
                <a:solidFill>
                  <a:srgbClr val="C00000"/>
                </a:solidFill>
              </a:rPr>
              <a:t>analyses </a:t>
            </a:r>
            <a:r>
              <a:rPr lang="en-US" sz="2000" dirty="0" smtClean="0">
                <a:solidFill>
                  <a:srgbClr val="C00000"/>
                </a:solidFill>
              </a:rPr>
              <a:t>suggested </a:t>
            </a:r>
            <a:r>
              <a:rPr lang="en-US" sz="2000" dirty="0">
                <a:solidFill>
                  <a:srgbClr val="C00000"/>
                </a:solidFill>
              </a:rPr>
              <a:t>that identification of innocent suspects is less likely and identification of guilty suspects is more likely when using the simultaneous procedures.  While future studies are needed, these latter findings raise the possibility that diagnosticity is higher for the simultaneous procedures.” </a:t>
            </a:r>
          </a:p>
        </p:txBody>
      </p:sp>
    </p:spTree>
    <p:extLst>
      <p:ext uri="{BB962C8B-B14F-4D97-AF65-F5344CB8AC3E}">
        <p14:creationId xmlns:p14="http://schemas.microsoft.com/office/powerpoint/2010/main" val="197978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84762"/>
          </a:xfrm>
        </p:spPr>
        <p:txBody>
          <a:bodyPr>
            <a:noAutofit/>
          </a:bodyPr>
          <a:lstStyle/>
          <a:p>
            <a:pPr algn="ctr"/>
            <a:r>
              <a:rPr lang="en-US" sz="2700" dirty="0"/>
              <a:t>The American Judicature Society (AJS) Field Study </a:t>
            </a:r>
            <a:br>
              <a:rPr lang="en-US" sz="2700" dirty="0"/>
            </a:br>
            <a:endParaRPr lang="en-US" sz="1800" dirty="0">
              <a:solidFill>
                <a:srgbClr val="002060"/>
              </a:solidFill>
            </a:endParaRPr>
          </a:p>
        </p:txBody>
      </p:sp>
      <p:sp>
        <p:nvSpPr>
          <p:cNvPr id="3" name="Content Placeholder 2"/>
          <p:cNvSpPr>
            <a:spLocks noGrp="1"/>
          </p:cNvSpPr>
          <p:nvPr>
            <p:ph idx="1"/>
          </p:nvPr>
        </p:nvSpPr>
        <p:spPr>
          <a:xfrm>
            <a:off x="457200" y="1384776"/>
            <a:ext cx="8229600" cy="4173187"/>
          </a:xfrm>
        </p:spPr>
        <p:txBody>
          <a:bodyPr>
            <a:normAutofit/>
          </a:bodyPr>
          <a:lstStyle/>
          <a:p>
            <a:pPr>
              <a:spcAft>
                <a:spcPts val="600"/>
              </a:spcAft>
            </a:pPr>
            <a:r>
              <a:rPr lang="en-US" dirty="0" smtClean="0"/>
              <a:t>Real eyewitnesses were randomly assigned to simultaneous or sequential lineups in 4 sites:</a:t>
            </a:r>
          </a:p>
          <a:p>
            <a:pPr lvl="1">
              <a:spcBef>
                <a:spcPts val="0"/>
              </a:spcBef>
            </a:pPr>
            <a:r>
              <a:rPr lang="en-US" dirty="0" smtClean="0"/>
              <a:t>Austin</a:t>
            </a:r>
          </a:p>
          <a:p>
            <a:pPr lvl="1">
              <a:spcBef>
                <a:spcPts val="0"/>
              </a:spcBef>
            </a:pPr>
            <a:r>
              <a:rPr lang="en-US" dirty="0" smtClean="0"/>
              <a:t>San Diego</a:t>
            </a:r>
          </a:p>
          <a:p>
            <a:pPr lvl="1">
              <a:spcBef>
                <a:spcPts val="0"/>
              </a:spcBef>
            </a:pPr>
            <a:r>
              <a:rPr lang="en-US" dirty="0" smtClean="0"/>
              <a:t>Tucson</a:t>
            </a:r>
          </a:p>
          <a:p>
            <a:pPr lvl="1">
              <a:spcBef>
                <a:spcPts val="0"/>
              </a:spcBef>
            </a:pPr>
            <a:r>
              <a:rPr lang="en-US" dirty="0"/>
              <a:t>Charlotte-Mecklenburg County</a:t>
            </a:r>
            <a:endParaRPr lang="en-US" dirty="0" smtClean="0"/>
          </a:p>
          <a:p>
            <a:pPr>
              <a:spcBef>
                <a:spcPts val="2400"/>
              </a:spcBef>
            </a:pPr>
            <a:r>
              <a:rPr lang="en-US" dirty="0" smtClean="0"/>
              <a:t>A 2-phase investigation</a:t>
            </a:r>
          </a:p>
          <a:p>
            <a:pPr lvl="1"/>
            <a:r>
              <a:rPr lang="en-US" dirty="0" smtClean="0"/>
              <a:t>Phase 1: </a:t>
            </a:r>
            <a:r>
              <a:rPr lang="en-US" dirty="0"/>
              <a:t>Wells et al</a:t>
            </a:r>
            <a:r>
              <a:rPr lang="en-US" dirty="0" smtClean="0"/>
              <a:t>. (2014) measured frequency of suspect and filler IDs</a:t>
            </a:r>
          </a:p>
          <a:p>
            <a:pPr lvl="1"/>
            <a:r>
              <a:rPr lang="en-US" dirty="0" smtClean="0"/>
              <a:t>Phase 2: </a:t>
            </a:r>
            <a:r>
              <a:rPr lang="en-US" dirty="0" err="1"/>
              <a:t>Amendola</a:t>
            </a:r>
            <a:r>
              <a:rPr lang="en-US" dirty="0"/>
              <a:t> &amp; </a:t>
            </a:r>
            <a:r>
              <a:rPr lang="en-US" dirty="0" smtClean="0"/>
              <a:t>Wixted (2014) measured ground truth guilt of identified suspects </a:t>
            </a:r>
            <a:endParaRPr lang="en-US" dirty="0"/>
          </a:p>
        </p:txBody>
      </p:sp>
    </p:spTree>
    <p:extLst>
      <p:ext uri="{BB962C8B-B14F-4D97-AF65-F5344CB8AC3E}">
        <p14:creationId xmlns:p14="http://schemas.microsoft.com/office/powerpoint/2010/main" val="4437798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Phase 1 Results</a:t>
            </a:r>
            <a:br>
              <a:rPr lang="en-US" dirty="0"/>
            </a:br>
            <a:r>
              <a:rPr lang="en-US" sz="2000" dirty="0"/>
              <a:t>Wells et al. (2014, </a:t>
            </a:r>
            <a:r>
              <a:rPr lang="en-US" sz="2000" i="1" dirty="0"/>
              <a:t>Law &amp; Human Behavior</a:t>
            </a:r>
            <a:r>
              <a:rPr lang="en-US" sz="2000" dirty="0"/>
              <a:t>)</a:t>
            </a:r>
          </a:p>
        </p:txBody>
      </p:sp>
      <p:grpSp>
        <p:nvGrpSpPr>
          <p:cNvPr id="4" name="Group 3"/>
          <p:cNvGrpSpPr/>
          <p:nvPr/>
        </p:nvGrpSpPr>
        <p:grpSpPr>
          <a:xfrm>
            <a:off x="3225784" y="2201872"/>
            <a:ext cx="2728625" cy="3214632"/>
            <a:chOff x="6198701" y="2220322"/>
            <a:chExt cx="2728625" cy="3214632"/>
          </a:xfrm>
        </p:grpSpPr>
        <p:sp>
          <p:nvSpPr>
            <p:cNvPr id="5" name="Rectangle 4"/>
            <p:cNvSpPr/>
            <p:nvPr/>
          </p:nvSpPr>
          <p:spPr>
            <a:xfrm>
              <a:off x="6198701" y="2220322"/>
              <a:ext cx="2728625" cy="321463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tx1"/>
                  </a:solidFill>
                </a:rPr>
                <a:t>Simultaneous Lineup</a:t>
              </a:r>
              <a:endParaRPr lang="en-US" dirty="0">
                <a:solidFill>
                  <a:schemeClr val="tx1"/>
                </a:solidFill>
              </a:endParaRPr>
            </a:p>
          </p:txBody>
        </p:sp>
        <p:grpSp>
          <p:nvGrpSpPr>
            <p:cNvPr id="6" name="Group 5"/>
            <p:cNvGrpSpPr/>
            <p:nvPr/>
          </p:nvGrpSpPr>
          <p:grpSpPr>
            <a:xfrm>
              <a:off x="6449242" y="2908184"/>
              <a:ext cx="2227543" cy="1801120"/>
              <a:chOff x="5522247" y="2014800"/>
              <a:chExt cx="2227543" cy="180112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6296247" y="2014800"/>
                <a:ext cx="645976" cy="794571"/>
              </a:xfrm>
              <a:prstGeom prst="rect">
                <a:avLst/>
              </a:prstGeom>
            </p:spPr>
          </p:pic>
          <p:pic>
            <p:nvPicPr>
              <p:cNvPr id="8" name="Picture 7"/>
              <p:cNvPicPr>
                <a:picLocks/>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tretch>
                <a:fillRect/>
              </a:stretch>
            </p:blipFill>
            <p:spPr>
              <a:xfrm>
                <a:off x="6296247" y="3021349"/>
                <a:ext cx="646545" cy="794571"/>
              </a:xfrm>
              <a:prstGeom prst="rect">
                <a:avLst/>
              </a:prstGeom>
            </p:spPr>
          </p:pic>
          <p:pic>
            <p:nvPicPr>
              <p:cNvPr id="9" name="Picture 8"/>
              <p:cNvPicPr>
                <a:picLocks noChangeAspect="1"/>
              </p:cNvPicPr>
              <p:nvPr/>
            </p:nvPicPr>
            <p:blipFill>
              <a:blip r:embed="rId7" cstate="print">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val="0"/>
                  </a:ext>
                </a:extLst>
              </a:blip>
              <a:stretch>
                <a:fillRect/>
              </a:stretch>
            </p:blipFill>
            <p:spPr>
              <a:xfrm>
                <a:off x="7103814" y="3021349"/>
                <a:ext cx="645976" cy="794571"/>
              </a:xfrm>
              <a:prstGeom prst="rect">
                <a:avLst/>
              </a:prstGeom>
            </p:spPr>
          </p:pic>
          <p:pic>
            <p:nvPicPr>
              <p:cNvPr id="10" name="Picture 9"/>
              <p:cNvPicPr>
                <a:picLocks noChangeAspect="1"/>
              </p:cNvPicPr>
              <p:nvPr/>
            </p:nvPicPr>
            <p:blipFill>
              <a:blip r:embed="rId9">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a:off x="7103814" y="2014800"/>
                <a:ext cx="645976" cy="794571"/>
              </a:xfrm>
              <a:prstGeom prst="rect">
                <a:avLst/>
              </a:prstGeom>
            </p:spPr>
          </p:pic>
          <p:pic>
            <p:nvPicPr>
              <p:cNvPr id="11" name="Picture 10"/>
              <p:cNvPicPr>
                <a:picLocks noChangeAspect="1"/>
              </p:cNvPicPr>
              <p:nvPr/>
            </p:nvPicPr>
            <p:blipFill>
              <a:blip r:embed="rId11">
                <a:extLst>
                  <a:ext uri="{BEBA8EAE-BF5A-486C-A8C5-ECC9F3942E4B}">
                    <a14:imgProps xmlns:a14="http://schemas.microsoft.com/office/drawing/2010/main">
                      <a14:imgLayer r:embed="rId12">
                        <a14:imgEffect>
                          <a14:saturation sat="33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522247" y="2014800"/>
                <a:ext cx="645976" cy="794571"/>
              </a:xfrm>
              <a:prstGeom prst="rect">
                <a:avLst/>
              </a:prstGeom>
            </p:spPr>
          </p:pic>
          <p:pic>
            <p:nvPicPr>
              <p:cNvPr id="12" name="Picture 11"/>
              <p:cNvPicPr>
                <a:picLocks noChangeAspect="1"/>
              </p:cNvPicPr>
              <p:nvPr/>
            </p:nvPicPr>
            <p:blipFill rotWithShape="1">
              <a:blip r:embed="rId13">
                <a:extLst>
                  <a:ext uri="{BEBA8EAE-BF5A-486C-A8C5-ECC9F3942E4B}">
                    <a14:imgProps xmlns:a14="http://schemas.microsoft.com/office/drawing/2010/main">
                      <a14:imgLayer r:embed="rId14">
                        <a14:imgEffect>
                          <a14:colorTemperature colorTemp="5300"/>
                        </a14:imgEffect>
                        <a14:imgEffect>
                          <a14:brightnessContrast bright="-20000"/>
                        </a14:imgEffect>
                      </a14:imgLayer>
                    </a14:imgProps>
                  </a:ext>
                </a:extLst>
              </a:blip>
              <a:srcRect l="10294" t="7778" r="16278" b="22258"/>
              <a:stretch/>
            </p:blipFill>
            <p:spPr>
              <a:xfrm>
                <a:off x="5522247" y="3021349"/>
                <a:ext cx="647157" cy="794571"/>
              </a:xfrm>
              <a:prstGeom prst="rect">
                <a:avLst/>
              </a:prstGeom>
            </p:spPr>
          </p:pic>
        </p:grpSp>
      </p:grpSp>
      <p:cxnSp>
        <p:nvCxnSpPr>
          <p:cNvPr id="13" name="Straight Arrow Connector 7"/>
          <p:cNvCxnSpPr>
            <a:cxnSpLocks noChangeShapeType="1"/>
          </p:cNvCxnSpPr>
          <p:nvPr/>
        </p:nvCxnSpPr>
        <p:spPr bwMode="auto">
          <a:xfrm flipH="1" flipV="1">
            <a:off x="5703868" y="3040354"/>
            <a:ext cx="935180" cy="45749"/>
          </a:xfrm>
          <a:prstGeom prst="straightConnector1">
            <a:avLst/>
          </a:prstGeom>
          <a:noFill/>
          <a:ln w="9525" algn="ctr">
            <a:solidFill>
              <a:schemeClr val="tx2">
                <a:lumMod val="75000"/>
              </a:schemeClr>
            </a:solidFill>
            <a:round/>
            <a:headEnd/>
            <a:tailEnd type="arrow" w="lg" len="lg"/>
          </a:ln>
          <a:extLst>
            <a:ext uri="{909E8E84-426E-40DD-AFC4-6F175D3DCCD1}">
              <a14:hiddenFill xmlns:a14="http://schemas.microsoft.com/office/drawing/2010/main">
                <a:noFill/>
              </a14:hiddenFill>
            </a:ext>
          </a:extLst>
        </p:spPr>
      </p:cxnSp>
      <p:sp>
        <p:nvSpPr>
          <p:cNvPr id="14" name="TextBox 8"/>
          <p:cNvSpPr txBox="1">
            <a:spLocks noChangeArrowheads="1"/>
          </p:cNvSpPr>
          <p:nvPr/>
        </p:nvSpPr>
        <p:spPr bwMode="auto">
          <a:xfrm>
            <a:off x="6171458" y="2872416"/>
            <a:ext cx="19604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dirty="0" smtClean="0"/>
              <a:t>Suspect:</a:t>
            </a:r>
          </a:p>
          <a:p>
            <a:pPr algn="ctr"/>
            <a:r>
              <a:rPr lang="en-US" dirty="0" smtClean="0"/>
              <a:t>Innocent or Guilty?</a:t>
            </a:r>
            <a:endParaRPr lang="en-US" dirty="0"/>
          </a:p>
        </p:txBody>
      </p:sp>
    </p:spTree>
    <p:extLst>
      <p:ext uri="{BB962C8B-B14F-4D97-AF65-F5344CB8AC3E}">
        <p14:creationId xmlns:p14="http://schemas.microsoft.com/office/powerpoint/2010/main" val="24556172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Phase 1 Results</a:t>
            </a:r>
            <a:br>
              <a:rPr lang="en-US" dirty="0" smtClean="0"/>
            </a:br>
            <a:r>
              <a:rPr lang="en-US" sz="2000" dirty="0" smtClean="0"/>
              <a:t>Wells et al. (2014, </a:t>
            </a:r>
            <a:r>
              <a:rPr lang="en-US" sz="2000" i="1" dirty="0" smtClean="0"/>
              <a:t>Law &amp; Human Behavior</a:t>
            </a:r>
            <a:r>
              <a:rPr lang="en-US" sz="2000" dirty="0" smtClean="0"/>
              <a:t>)</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6655237"/>
              </p:ext>
            </p:extLst>
          </p:nvPr>
        </p:nvGraphicFramePr>
        <p:xfrm>
          <a:off x="1246910" y="2611582"/>
          <a:ext cx="3184732" cy="1463040"/>
        </p:xfrm>
        <a:graphic>
          <a:graphicData uri="http://schemas.openxmlformats.org/drawingml/2006/table">
            <a:tbl>
              <a:tblPr firstRow="1" firstCol="1" bandRow="1"/>
              <a:tblGrid>
                <a:gridCol w="858804"/>
                <a:gridCol w="1216639"/>
                <a:gridCol w="1109289"/>
              </a:tblGrid>
              <a:tr h="190500">
                <a:tc>
                  <a:txBody>
                    <a:bodyPr/>
                    <a:lstStyle/>
                    <a:p>
                      <a:endParaRPr lang="en-US" sz="1600"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1F497D"/>
                          </a:solidFill>
                          <a:effectLst/>
                          <a:latin typeface="Calibri"/>
                          <a:ea typeface="Calibri"/>
                        </a:rPr>
                        <a:t>Frequency</a:t>
                      </a:r>
                      <a:endParaRPr lang="en-US" sz="16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1F497D"/>
                          </a:solidFill>
                          <a:effectLst/>
                          <a:latin typeface="Calibri"/>
                          <a:ea typeface="Calibri"/>
                        </a:rPr>
                        <a:t>Proportion</a:t>
                      </a:r>
                      <a:endParaRPr lang="en-US" sz="16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spcBef>
                          <a:spcPts val="0"/>
                        </a:spcBef>
                        <a:spcAft>
                          <a:spcPts val="0"/>
                        </a:spcAft>
                      </a:pPr>
                      <a:r>
                        <a:rPr lang="en-US" sz="1600" dirty="0">
                          <a:solidFill>
                            <a:srgbClr val="1F497D"/>
                          </a:solidFill>
                          <a:effectLst/>
                          <a:latin typeface="Calibri"/>
                          <a:ea typeface="Calibri"/>
                        </a:rPr>
                        <a:t>suspect</a:t>
                      </a:r>
                      <a:endParaRPr lang="en-US" sz="16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1F497D"/>
                          </a:solidFill>
                          <a:effectLst/>
                          <a:latin typeface="Calibri"/>
                          <a:ea typeface="Calibri"/>
                        </a:rPr>
                        <a:t>65</a:t>
                      </a:r>
                      <a:endParaRPr lang="en-US" sz="16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1F497D"/>
                          </a:solidFill>
                          <a:effectLst/>
                          <a:latin typeface="Calibri"/>
                          <a:ea typeface="Calibri"/>
                        </a:rPr>
                        <a:t>0.275</a:t>
                      </a:r>
                      <a:endParaRPr lang="en-US" sz="16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spcBef>
                          <a:spcPts val="0"/>
                        </a:spcBef>
                        <a:spcAft>
                          <a:spcPts val="0"/>
                        </a:spcAft>
                      </a:pPr>
                      <a:r>
                        <a:rPr lang="en-US" sz="1600">
                          <a:solidFill>
                            <a:srgbClr val="1F497D"/>
                          </a:solidFill>
                          <a:effectLst/>
                          <a:latin typeface="Calibri"/>
                          <a:ea typeface="Calibri"/>
                        </a:rPr>
                        <a:t>filler</a:t>
                      </a:r>
                      <a:endParaRPr lang="en-US" sz="16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1F497D"/>
                          </a:solidFill>
                          <a:effectLst/>
                          <a:latin typeface="Calibri"/>
                          <a:ea typeface="Calibri"/>
                        </a:rPr>
                        <a:t>29</a:t>
                      </a:r>
                      <a:endParaRPr lang="en-US" sz="16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1F497D"/>
                          </a:solidFill>
                          <a:effectLst/>
                          <a:latin typeface="Calibri"/>
                          <a:ea typeface="Calibri"/>
                        </a:rPr>
                        <a:t>0.123</a:t>
                      </a:r>
                      <a:endParaRPr lang="en-US" sz="16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spcBef>
                          <a:spcPts val="0"/>
                        </a:spcBef>
                        <a:spcAft>
                          <a:spcPts val="0"/>
                        </a:spcAft>
                      </a:pPr>
                      <a:r>
                        <a:rPr lang="en-US" sz="1600">
                          <a:solidFill>
                            <a:srgbClr val="1F497D"/>
                          </a:solidFill>
                          <a:effectLst/>
                          <a:latin typeface="Calibri"/>
                          <a:ea typeface="Calibri"/>
                        </a:rPr>
                        <a:t>non-ID</a:t>
                      </a:r>
                      <a:endParaRPr lang="en-US" sz="16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1F497D"/>
                          </a:solidFill>
                          <a:effectLst/>
                          <a:latin typeface="Calibri"/>
                          <a:ea typeface="Calibri"/>
                        </a:rPr>
                        <a:t>142</a:t>
                      </a:r>
                      <a:endParaRPr lang="en-US" sz="16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1F497D"/>
                          </a:solidFill>
                          <a:effectLst/>
                          <a:latin typeface="Calibri"/>
                          <a:ea typeface="Calibri"/>
                        </a:rPr>
                        <a:t>0.602</a:t>
                      </a:r>
                      <a:endParaRPr lang="en-US" sz="16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endParaRPr lang="en-US" sz="16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spcBef>
                          <a:spcPts val="0"/>
                        </a:spcBef>
                        <a:spcAft>
                          <a:spcPts val="0"/>
                        </a:spcAft>
                      </a:pPr>
                      <a:r>
                        <a:rPr lang="en-US" sz="1600">
                          <a:solidFill>
                            <a:srgbClr val="1F497D"/>
                          </a:solidFill>
                          <a:effectLst/>
                          <a:latin typeface="Calibri"/>
                          <a:ea typeface="Calibri"/>
                        </a:rPr>
                        <a:t>sum</a:t>
                      </a:r>
                      <a:endParaRPr lang="en-US" sz="16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1F497D"/>
                          </a:solidFill>
                          <a:effectLst/>
                          <a:latin typeface="Calibri"/>
                          <a:ea typeface="Calibri"/>
                        </a:rPr>
                        <a:t>236</a:t>
                      </a:r>
                      <a:endParaRPr lang="en-US" sz="16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1F497D"/>
                          </a:solidFill>
                          <a:effectLst/>
                          <a:latin typeface="Calibri"/>
                          <a:ea typeface="Calibri"/>
                        </a:rPr>
                        <a:t>1.00</a:t>
                      </a:r>
                      <a:endParaRPr lang="en-US" sz="16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3441700" y="3467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1F497D"/>
                </a:solidFill>
                <a:effectLst/>
                <a:latin typeface="Calibri" pitchFamily="34" charset="0"/>
                <a:ea typeface="Calibri" pitchFamily="34" charset="0"/>
                <a:cs typeface="Times New Roman" pitchFamily="18" charset="0"/>
              </a:rPr>
              <a:t> </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1F497D"/>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65118672"/>
              </p:ext>
            </p:extLst>
          </p:nvPr>
        </p:nvGraphicFramePr>
        <p:xfrm>
          <a:off x="4714500" y="2611582"/>
          <a:ext cx="3184732" cy="1463040"/>
        </p:xfrm>
        <a:graphic>
          <a:graphicData uri="http://schemas.openxmlformats.org/drawingml/2006/table">
            <a:tbl>
              <a:tblPr firstRow="1" firstCol="1" bandRow="1"/>
              <a:tblGrid>
                <a:gridCol w="858804"/>
                <a:gridCol w="1216639"/>
                <a:gridCol w="1109289"/>
              </a:tblGrid>
              <a:tr h="190500">
                <a:tc>
                  <a:txBody>
                    <a:bodyPr/>
                    <a:lstStyle/>
                    <a:p>
                      <a:endParaRPr lang="en-US" sz="1600"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1F497D"/>
                          </a:solidFill>
                          <a:effectLst/>
                          <a:latin typeface="+mn-lt"/>
                          <a:ea typeface="Calibri"/>
                        </a:rPr>
                        <a:t>Frequency</a:t>
                      </a:r>
                      <a:endParaRPr lang="en-US" sz="16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1F497D"/>
                          </a:solidFill>
                          <a:effectLst/>
                          <a:latin typeface="Calibri"/>
                          <a:ea typeface="Calibri"/>
                        </a:rPr>
                        <a:t>Proportion</a:t>
                      </a:r>
                      <a:endParaRPr lang="en-US" sz="16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spcBef>
                          <a:spcPts val="0"/>
                        </a:spcBef>
                        <a:spcAft>
                          <a:spcPts val="0"/>
                        </a:spcAft>
                      </a:pPr>
                      <a:r>
                        <a:rPr lang="en-US" sz="1600" dirty="0">
                          <a:solidFill>
                            <a:srgbClr val="1F497D"/>
                          </a:solidFill>
                          <a:effectLst/>
                          <a:latin typeface="Calibri"/>
                          <a:ea typeface="Calibri"/>
                        </a:rPr>
                        <a:t>suspect</a:t>
                      </a:r>
                      <a:endParaRPr lang="en-US" sz="16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1F497D"/>
                          </a:solidFill>
                          <a:effectLst/>
                          <a:latin typeface="Calibri"/>
                          <a:ea typeface="Calibri"/>
                        </a:rPr>
                        <a:t>67</a:t>
                      </a:r>
                      <a:endParaRPr lang="en-US" sz="16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1F497D"/>
                          </a:solidFill>
                          <a:effectLst/>
                          <a:latin typeface="Calibri"/>
                          <a:ea typeface="Calibri"/>
                        </a:rPr>
                        <a:t>0.260</a:t>
                      </a:r>
                      <a:endParaRPr lang="en-US" sz="16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spcBef>
                          <a:spcPts val="0"/>
                        </a:spcBef>
                        <a:spcAft>
                          <a:spcPts val="0"/>
                        </a:spcAft>
                      </a:pPr>
                      <a:r>
                        <a:rPr lang="en-US" sz="1600">
                          <a:solidFill>
                            <a:srgbClr val="1F497D"/>
                          </a:solidFill>
                          <a:effectLst/>
                          <a:latin typeface="Calibri"/>
                          <a:ea typeface="Calibri"/>
                        </a:rPr>
                        <a:t>filler</a:t>
                      </a:r>
                      <a:endParaRPr lang="en-US" sz="16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1F497D"/>
                          </a:solidFill>
                          <a:effectLst/>
                          <a:latin typeface="Calibri"/>
                          <a:ea typeface="Calibri"/>
                        </a:rPr>
                        <a:t>46</a:t>
                      </a:r>
                      <a:endParaRPr lang="en-US" sz="16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1F497D"/>
                          </a:solidFill>
                          <a:effectLst/>
                          <a:latin typeface="Calibri"/>
                          <a:ea typeface="Calibri"/>
                        </a:rPr>
                        <a:t>0.178</a:t>
                      </a:r>
                      <a:endParaRPr lang="en-US" sz="16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spcBef>
                          <a:spcPts val="0"/>
                        </a:spcBef>
                        <a:spcAft>
                          <a:spcPts val="0"/>
                        </a:spcAft>
                      </a:pPr>
                      <a:r>
                        <a:rPr lang="en-US" sz="1600">
                          <a:solidFill>
                            <a:srgbClr val="1F497D"/>
                          </a:solidFill>
                          <a:effectLst/>
                          <a:latin typeface="Calibri"/>
                          <a:ea typeface="Calibri"/>
                        </a:rPr>
                        <a:t>non-ID</a:t>
                      </a:r>
                      <a:endParaRPr lang="en-US" sz="16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1F497D"/>
                          </a:solidFill>
                          <a:effectLst/>
                          <a:latin typeface="Calibri"/>
                          <a:ea typeface="Calibri"/>
                        </a:rPr>
                        <a:t>145</a:t>
                      </a:r>
                      <a:endParaRPr lang="en-US" sz="16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1F497D"/>
                          </a:solidFill>
                          <a:effectLst/>
                          <a:latin typeface="Calibri"/>
                          <a:ea typeface="Calibri"/>
                        </a:rPr>
                        <a:t>0.562</a:t>
                      </a:r>
                      <a:endParaRPr lang="en-US" sz="16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endParaRPr lang="en-US" sz="16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spcBef>
                          <a:spcPts val="0"/>
                        </a:spcBef>
                        <a:spcAft>
                          <a:spcPts val="0"/>
                        </a:spcAft>
                      </a:pPr>
                      <a:r>
                        <a:rPr lang="en-US" sz="1600" dirty="0">
                          <a:solidFill>
                            <a:srgbClr val="1F497D"/>
                          </a:solidFill>
                          <a:effectLst/>
                          <a:latin typeface="Calibri"/>
                          <a:ea typeface="Calibri"/>
                        </a:rPr>
                        <a:t>sum</a:t>
                      </a:r>
                      <a:endParaRPr lang="en-US" sz="16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1F497D"/>
                          </a:solidFill>
                          <a:effectLst/>
                          <a:latin typeface="Calibri"/>
                          <a:ea typeface="Calibri"/>
                        </a:rPr>
                        <a:t>258</a:t>
                      </a:r>
                      <a:endParaRPr lang="en-US" sz="16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1F497D"/>
                          </a:solidFill>
                          <a:effectLst/>
                          <a:latin typeface="Calibri"/>
                          <a:ea typeface="Calibri"/>
                        </a:rPr>
                        <a:t>1.00</a:t>
                      </a:r>
                      <a:endParaRPr lang="en-US" sz="16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2"/>
          <p:cNvSpPr>
            <a:spLocks noChangeArrowheads="1"/>
          </p:cNvSpPr>
          <p:nvPr/>
        </p:nvSpPr>
        <p:spPr bwMode="auto">
          <a:xfrm>
            <a:off x="3441700" y="3467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1F497D"/>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3113477" y="4672203"/>
            <a:ext cx="2897580" cy="461665"/>
          </a:xfrm>
          <a:prstGeom prst="rect">
            <a:avLst/>
          </a:prstGeom>
          <a:noFill/>
        </p:spPr>
        <p:txBody>
          <a:bodyPr wrap="square" rtlCol="0">
            <a:spAutoFit/>
          </a:bodyPr>
          <a:lstStyle/>
          <a:p>
            <a:r>
              <a:rPr lang="el-GR" sz="2400" dirty="0" smtClean="0">
                <a:latin typeface="Calibri"/>
              </a:rPr>
              <a:t>χ</a:t>
            </a:r>
            <a:r>
              <a:rPr lang="en-US" sz="2400" baseline="30000" dirty="0" smtClean="0">
                <a:latin typeface="Calibri"/>
              </a:rPr>
              <a:t>2</a:t>
            </a:r>
            <a:r>
              <a:rPr lang="en-US" sz="2400" dirty="0" smtClean="0">
                <a:latin typeface="Calibri"/>
              </a:rPr>
              <a:t>(2) = 2.94, </a:t>
            </a:r>
            <a:r>
              <a:rPr lang="en-US" sz="2400" i="1" dirty="0" smtClean="0">
                <a:latin typeface="Calibri"/>
              </a:rPr>
              <a:t>p</a:t>
            </a:r>
            <a:r>
              <a:rPr lang="en-US" sz="2400" dirty="0" smtClean="0">
                <a:latin typeface="Calibri"/>
              </a:rPr>
              <a:t> = .23</a:t>
            </a:r>
            <a:endParaRPr lang="en-US" sz="2400" dirty="0"/>
          </a:p>
        </p:txBody>
      </p:sp>
      <p:sp>
        <p:nvSpPr>
          <p:cNvPr id="9" name="Rectangle 8"/>
          <p:cNvSpPr/>
          <p:nvPr/>
        </p:nvSpPr>
        <p:spPr>
          <a:xfrm>
            <a:off x="2100389" y="2861954"/>
            <a:ext cx="1216152" cy="7125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566004" y="2859975"/>
            <a:ext cx="1216152" cy="7125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112560" y="2175638"/>
            <a:ext cx="1408387" cy="369332"/>
          </a:xfrm>
          <a:prstGeom prst="rect">
            <a:avLst/>
          </a:prstGeom>
          <a:noFill/>
        </p:spPr>
        <p:txBody>
          <a:bodyPr wrap="square" rtlCol="0">
            <a:spAutoFit/>
          </a:bodyPr>
          <a:lstStyle/>
          <a:p>
            <a:r>
              <a:rPr lang="en-US" dirty="0" smtClean="0"/>
              <a:t>Sequential</a:t>
            </a:r>
            <a:endParaRPr lang="en-US" dirty="0"/>
          </a:p>
        </p:txBody>
      </p:sp>
      <p:sp>
        <p:nvSpPr>
          <p:cNvPr id="12" name="TextBox 11"/>
          <p:cNvSpPr txBox="1"/>
          <p:nvPr/>
        </p:nvSpPr>
        <p:spPr>
          <a:xfrm>
            <a:off x="5396316" y="2175638"/>
            <a:ext cx="1551024" cy="369332"/>
          </a:xfrm>
          <a:prstGeom prst="rect">
            <a:avLst/>
          </a:prstGeom>
          <a:noFill/>
        </p:spPr>
        <p:txBody>
          <a:bodyPr wrap="square" rtlCol="0">
            <a:spAutoFit/>
          </a:bodyPr>
          <a:lstStyle/>
          <a:p>
            <a:r>
              <a:rPr lang="en-US" dirty="0" smtClean="0"/>
              <a:t>Simultaneous</a:t>
            </a:r>
            <a:endParaRPr lang="en-US" dirty="0"/>
          </a:p>
        </p:txBody>
      </p:sp>
    </p:spTree>
    <p:extLst>
      <p:ext uri="{BB962C8B-B14F-4D97-AF65-F5344CB8AC3E}">
        <p14:creationId xmlns:p14="http://schemas.microsoft.com/office/powerpoint/2010/main" val="12379743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1" y="1950649"/>
            <a:ext cx="3167063" cy="312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a:spLocks noChangeAspect="1"/>
          </p:cNvSpPr>
          <p:nvPr/>
        </p:nvSpPr>
        <p:spPr>
          <a:xfrm>
            <a:off x="4136688" y="3196087"/>
            <a:ext cx="133678" cy="13367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80000">
            <a:off x="5096456" y="2935185"/>
            <a:ext cx="316523" cy="1199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80000">
            <a:off x="5106472" y="2798064"/>
            <a:ext cx="316523" cy="132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flipV="1">
            <a:off x="3309004" y="3137351"/>
            <a:ext cx="758171" cy="5866"/>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456343" y="2916331"/>
            <a:ext cx="380232" cy="276999"/>
          </a:xfrm>
          <a:prstGeom prst="rect">
            <a:avLst/>
          </a:prstGeom>
          <a:noFill/>
        </p:spPr>
        <p:txBody>
          <a:bodyPr wrap="none" rtlCol="0">
            <a:spAutoFit/>
          </a:bodyPr>
          <a:lstStyle/>
          <a:p>
            <a:r>
              <a:rPr lang="en-US" sz="1200" dirty="0" smtClean="0">
                <a:solidFill>
                  <a:srgbClr val="C00000"/>
                </a:solidFill>
              </a:rPr>
              <a:t>.50</a:t>
            </a:r>
            <a:endParaRPr lang="en-US" sz="1200" dirty="0">
              <a:solidFill>
                <a:srgbClr val="C00000"/>
              </a:solidFill>
            </a:endParaRPr>
          </a:p>
        </p:txBody>
      </p:sp>
      <p:cxnSp>
        <p:nvCxnSpPr>
          <p:cNvPr id="23" name="Straight Connector 22"/>
          <p:cNvCxnSpPr/>
          <p:nvPr/>
        </p:nvCxnSpPr>
        <p:spPr>
          <a:xfrm>
            <a:off x="4067176" y="3137351"/>
            <a:ext cx="0" cy="13393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3309004" y="3261176"/>
            <a:ext cx="905256" cy="5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210051" y="3270701"/>
            <a:ext cx="0" cy="1207008"/>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924549" y="4114800"/>
            <a:ext cx="2886075" cy="369332"/>
          </a:xfrm>
          <a:prstGeom prst="rect">
            <a:avLst/>
          </a:prstGeom>
          <a:noFill/>
        </p:spPr>
        <p:txBody>
          <a:bodyPr wrap="square" rtlCol="0">
            <a:spAutoFit/>
          </a:bodyPr>
          <a:lstStyle/>
          <a:p>
            <a:r>
              <a:rPr lang="en-US" dirty="0" smtClean="0">
                <a:solidFill>
                  <a:srgbClr val="C00000"/>
                </a:solidFill>
              </a:rPr>
              <a:t>SIM: 50 / 67 = .75 are guilty </a:t>
            </a:r>
            <a:endParaRPr lang="en-US" dirty="0">
              <a:solidFill>
                <a:srgbClr val="C00000"/>
              </a:solidFill>
            </a:endParaRPr>
          </a:p>
        </p:txBody>
      </p:sp>
      <p:sp>
        <p:nvSpPr>
          <p:cNvPr id="31" name="TextBox 30"/>
          <p:cNvSpPr txBox="1"/>
          <p:nvPr/>
        </p:nvSpPr>
        <p:spPr>
          <a:xfrm>
            <a:off x="5924549" y="4491514"/>
            <a:ext cx="2886075" cy="369332"/>
          </a:xfrm>
          <a:prstGeom prst="rect">
            <a:avLst/>
          </a:prstGeom>
          <a:noFill/>
        </p:spPr>
        <p:txBody>
          <a:bodyPr wrap="square" rtlCol="0">
            <a:spAutoFit/>
          </a:bodyPr>
          <a:lstStyle/>
          <a:p>
            <a:r>
              <a:rPr lang="en-US" dirty="0" smtClean="0">
                <a:solidFill>
                  <a:srgbClr val="00B050"/>
                </a:solidFill>
              </a:rPr>
              <a:t>SEQ: 47 / 67 = .70 are guilty </a:t>
            </a:r>
            <a:endParaRPr lang="en-US" dirty="0">
              <a:solidFill>
                <a:srgbClr val="00B050"/>
              </a:solidFill>
            </a:endParaRPr>
          </a:p>
        </p:txBody>
      </p:sp>
      <p:sp>
        <p:nvSpPr>
          <p:cNvPr id="3" name="TextBox 2"/>
          <p:cNvSpPr txBox="1"/>
          <p:nvPr/>
        </p:nvSpPr>
        <p:spPr>
          <a:xfrm>
            <a:off x="5524499" y="2387706"/>
            <a:ext cx="552450" cy="369332"/>
          </a:xfrm>
          <a:prstGeom prst="rect">
            <a:avLst/>
          </a:prstGeom>
          <a:noFill/>
        </p:spPr>
        <p:txBody>
          <a:bodyPr wrap="square" rtlCol="0">
            <a:spAutoFit/>
          </a:bodyPr>
          <a:lstStyle/>
          <a:p>
            <a:r>
              <a:rPr lang="en-US" dirty="0" smtClean="0">
                <a:solidFill>
                  <a:srgbClr val="C00000"/>
                </a:solidFill>
              </a:rPr>
              <a:t>SIM</a:t>
            </a:r>
            <a:endParaRPr lang="en-US" dirty="0">
              <a:solidFill>
                <a:srgbClr val="C00000"/>
              </a:solidFill>
            </a:endParaRPr>
          </a:p>
        </p:txBody>
      </p:sp>
      <p:sp>
        <p:nvSpPr>
          <p:cNvPr id="17" name="TextBox 16"/>
          <p:cNvSpPr txBox="1"/>
          <p:nvPr/>
        </p:nvSpPr>
        <p:spPr>
          <a:xfrm>
            <a:off x="5529264" y="2735356"/>
            <a:ext cx="552450" cy="369332"/>
          </a:xfrm>
          <a:prstGeom prst="rect">
            <a:avLst/>
          </a:prstGeom>
          <a:noFill/>
        </p:spPr>
        <p:txBody>
          <a:bodyPr wrap="square" rtlCol="0">
            <a:spAutoFit/>
          </a:bodyPr>
          <a:lstStyle/>
          <a:p>
            <a:r>
              <a:rPr lang="en-US" dirty="0" smtClean="0">
                <a:solidFill>
                  <a:srgbClr val="00B050"/>
                </a:solidFill>
              </a:rPr>
              <a:t>SEQ</a:t>
            </a:r>
            <a:endParaRPr lang="en-US" dirty="0">
              <a:solidFill>
                <a:srgbClr val="00B050"/>
              </a:solidFill>
            </a:endParaRPr>
          </a:p>
        </p:txBody>
      </p:sp>
      <p:sp>
        <p:nvSpPr>
          <p:cNvPr id="18" name="TextBox 17"/>
          <p:cNvSpPr txBox="1"/>
          <p:nvPr/>
        </p:nvSpPr>
        <p:spPr>
          <a:xfrm>
            <a:off x="3763546" y="3602355"/>
            <a:ext cx="380232" cy="276999"/>
          </a:xfrm>
          <a:prstGeom prst="rect">
            <a:avLst/>
          </a:prstGeom>
          <a:noFill/>
        </p:spPr>
        <p:txBody>
          <a:bodyPr wrap="none" rtlCol="0">
            <a:spAutoFit/>
          </a:bodyPr>
          <a:lstStyle/>
          <a:p>
            <a:r>
              <a:rPr lang="en-US" sz="1200" dirty="0" smtClean="0">
                <a:solidFill>
                  <a:srgbClr val="C00000"/>
                </a:solidFill>
              </a:rPr>
              <a:t>.17</a:t>
            </a:r>
            <a:endParaRPr lang="en-US" sz="1200" dirty="0">
              <a:solidFill>
                <a:srgbClr val="C00000"/>
              </a:solidFill>
            </a:endParaRPr>
          </a:p>
        </p:txBody>
      </p:sp>
      <p:sp>
        <p:nvSpPr>
          <p:cNvPr id="21" name="TextBox 20"/>
          <p:cNvSpPr txBox="1"/>
          <p:nvPr/>
        </p:nvSpPr>
        <p:spPr>
          <a:xfrm>
            <a:off x="3456343" y="3203203"/>
            <a:ext cx="380232" cy="276999"/>
          </a:xfrm>
          <a:prstGeom prst="rect">
            <a:avLst/>
          </a:prstGeom>
          <a:noFill/>
        </p:spPr>
        <p:txBody>
          <a:bodyPr wrap="none" rtlCol="0">
            <a:spAutoFit/>
          </a:bodyPr>
          <a:lstStyle/>
          <a:p>
            <a:r>
              <a:rPr lang="en-US" sz="1200" dirty="0" smtClean="0">
                <a:solidFill>
                  <a:srgbClr val="00B050"/>
                </a:solidFill>
              </a:rPr>
              <a:t>.47</a:t>
            </a:r>
            <a:endParaRPr lang="en-US" sz="1200" dirty="0">
              <a:solidFill>
                <a:srgbClr val="00B050"/>
              </a:solidFill>
            </a:endParaRPr>
          </a:p>
        </p:txBody>
      </p:sp>
      <p:sp>
        <p:nvSpPr>
          <p:cNvPr id="22" name="TextBox 21"/>
          <p:cNvSpPr txBox="1"/>
          <p:nvPr/>
        </p:nvSpPr>
        <p:spPr>
          <a:xfrm>
            <a:off x="4156305" y="3592056"/>
            <a:ext cx="380232" cy="276999"/>
          </a:xfrm>
          <a:prstGeom prst="rect">
            <a:avLst/>
          </a:prstGeom>
          <a:noFill/>
        </p:spPr>
        <p:txBody>
          <a:bodyPr wrap="none" rtlCol="0">
            <a:spAutoFit/>
          </a:bodyPr>
          <a:lstStyle/>
          <a:p>
            <a:r>
              <a:rPr lang="en-US" sz="1200" dirty="0" smtClean="0">
                <a:solidFill>
                  <a:srgbClr val="00B050"/>
                </a:solidFill>
              </a:rPr>
              <a:t>.20</a:t>
            </a:r>
            <a:endParaRPr lang="en-US" sz="1200" dirty="0">
              <a:solidFill>
                <a:srgbClr val="00B050"/>
              </a:solidFill>
            </a:endParaRPr>
          </a:p>
        </p:txBody>
      </p:sp>
      <p:sp>
        <p:nvSpPr>
          <p:cNvPr id="6" name="TextBox 5"/>
          <p:cNvSpPr txBox="1"/>
          <p:nvPr/>
        </p:nvSpPr>
        <p:spPr>
          <a:xfrm>
            <a:off x="6105524" y="2428875"/>
            <a:ext cx="2581275" cy="307777"/>
          </a:xfrm>
          <a:prstGeom prst="rect">
            <a:avLst/>
          </a:prstGeom>
          <a:noFill/>
        </p:spPr>
        <p:txBody>
          <a:bodyPr wrap="square" rtlCol="0">
            <a:spAutoFit/>
          </a:bodyPr>
          <a:lstStyle/>
          <a:p>
            <a:r>
              <a:rPr lang="en-US" sz="1400" dirty="0" smtClean="0">
                <a:solidFill>
                  <a:srgbClr val="C00000"/>
                </a:solidFill>
              </a:rPr>
              <a:t>50 + 17 = 67 suspects identified</a:t>
            </a:r>
            <a:endParaRPr lang="en-US" sz="1400" dirty="0">
              <a:solidFill>
                <a:srgbClr val="C00000"/>
              </a:solidFill>
            </a:endParaRPr>
          </a:p>
        </p:txBody>
      </p:sp>
      <p:sp>
        <p:nvSpPr>
          <p:cNvPr id="24" name="TextBox 23"/>
          <p:cNvSpPr txBox="1"/>
          <p:nvPr/>
        </p:nvSpPr>
        <p:spPr>
          <a:xfrm>
            <a:off x="6095999" y="2772062"/>
            <a:ext cx="2581275" cy="307777"/>
          </a:xfrm>
          <a:prstGeom prst="rect">
            <a:avLst/>
          </a:prstGeom>
          <a:noFill/>
        </p:spPr>
        <p:txBody>
          <a:bodyPr wrap="square" rtlCol="0">
            <a:spAutoFit/>
          </a:bodyPr>
          <a:lstStyle/>
          <a:p>
            <a:r>
              <a:rPr lang="en-US" sz="1400" dirty="0">
                <a:solidFill>
                  <a:srgbClr val="00B050"/>
                </a:solidFill>
              </a:rPr>
              <a:t>4</a:t>
            </a:r>
            <a:r>
              <a:rPr lang="en-US" sz="1400" dirty="0" smtClean="0">
                <a:solidFill>
                  <a:srgbClr val="00B050"/>
                </a:solidFill>
              </a:rPr>
              <a:t>7 + 20 = 67 suspects identified</a:t>
            </a:r>
            <a:endParaRPr lang="en-US" sz="1400" dirty="0">
              <a:solidFill>
                <a:srgbClr val="00B050"/>
              </a:solidFill>
            </a:endParaRPr>
          </a:p>
        </p:txBody>
      </p:sp>
    </p:spTree>
    <p:extLst>
      <p:ext uri="{BB962C8B-B14F-4D97-AF65-F5344CB8AC3E}">
        <p14:creationId xmlns:p14="http://schemas.microsoft.com/office/powerpoint/2010/main" val="28888137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0" grpId="0"/>
      <p:bldP spid="31" grpId="0"/>
      <p:bldP spid="18" grpId="0"/>
      <p:bldP spid="21" grpId="0"/>
      <p:bldP spid="22" grpId="0"/>
      <p:bldP spid="6"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Phase 2 Results</a:t>
            </a:r>
            <a:br>
              <a:rPr lang="en-US" dirty="0" smtClean="0"/>
            </a:br>
            <a:r>
              <a:rPr lang="en-US" sz="2000" dirty="0" err="1" smtClean="0"/>
              <a:t>Amendola</a:t>
            </a:r>
            <a:r>
              <a:rPr lang="en-US" sz="2000" dirty="0" smtClean="0"/>
              <a:t> &amp; Wixted (in press, </a:t>
            </a:r>
            <a:r>
              <a:rPr lang="en-US" sz="2000" i="1" dirty="0" smtClean="0"/>
              <a:t>Journal of Experimental Criminology</a:t>
            </a:r>
            <a:r>
              <a:rPr lang="en-US" sz="2000" dirty="0" smtClean="0"/>
              <a:t>)</a:t>
            </a:r>
            <a:endParaRPr lang="en-US" sz="2000" dirty="0"/>
          </a:p>
        </p:txBody>
      </p:sp>
      <p:sp>
        <p:nvSpPr>
          <p:cNvPr id="5" name="Rectangle 1"/>
          <p:cNvSpPr>
            <a:spLocks noChangeArrowheads="1"/>
          </p:cNvSpPr>
          <p:nvPr/>
        </p:nvSpPr>
        <p:spPr bwMode="auto">
          <a:xfrm>
            <a:off x="3441700" y="3467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1F497D"/>
                </a:solidFill>
                <a:effectLst/>
                <a:latin typeface="Calibri" pitchFamily="34" charset="0"/>
                <a:ea typeface="Calibri" pitchFamily="34" charset="0"/>
                <a:cs typeface="Times New Roman" pitchFamily="18" charset="0"/>
              </a:rPr>
              <a:t> </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1F497D"/>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3441700" y="3467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1F497D"/>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t>Focus was on guilt or innocence of identified suspects (not on fillers) in the AJS field study</a:t>
            </a:r>
          </a:p>
          <a:p>
            <a:r>
              <a:rPr lang="en-US" dirty="0" smtClean="0"/>
              <a:t>Two measures of “ground truth”:</a:t>
            </a:r>
          </a:p>
          <a:p>
            <a:pPr lvl="1"/>
            <a:r>
              <a:rPr lang="en-US" dirty="0" smtClean="0"/>
              <a:t>Case outcomes (adjudicated guilty or not 1 year later)</a:t>
            </a:r>
          </a:p>
          <a:p>
            <a:pPr lvl="1"/>
            <a:r>
              <a:rPr lang="en-US" dirty="0" smtClean="0"/>
              <a:t>Expert ratings of guilt based on independent evidence in case files</a:t>
            </a:r>
          </a:p>
          <a:p>
            <a:r>
              <a:rPr lang="en-US" dirty="0" smtClean="0"/>
              <a:t>Results: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335" y="3793800"/>
            <a:ext cx="59436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15270" y="4060171"/>
            <a:ext cx="551355" cy="307777"/>
          </a:xfrm>
          <a:prstGeom prst="rect">
            <a:avLst/>
          </a:prstGeom>
          <a:noFill/>
        </p:spPr>
        <p:txBody>
          <a:bodyPr wrap="square" rtlCol="0">
            <a:spAutoFit/>
          </a:bodyPr>
          <a:lstStyle/>
          <a:p>
            <a:r>
              <a:rPr lang="en-US" sz="1400" dirty="0" err="1" smtClean="0"/>
              <a:t>n.s</a:t>
            </a:r>
            <a:r>
              <a:rPr lang="en-US" sz="1400" dirty="0" smtClean="0"/>
              <a:t>.</a:t>
            </a:r>
            <a:endParaRPr lang="en-US" sz="1400" dirty="0"/>
          </a:p>
        </p:txBody>
      </p:sp>
      <p:sp>
        <p:nvSpPr>
          <p:cNvPr id="8" name="TextBox 7"/>
          <p:cNvSpPr txBox="1"/>
          <p:nvPr/>
        </p:nvSpPr>
        <p:spPr>
          <a:xfrm>
            <a:off x="6263723" y="4039151"/>
            <a:ext cx="809734" cy="307777"/>
          </a:xfrm>
          <a:prstGeom prst="rect">
            <a:avLst/>
          </a:prstGeom>
          <a:noFill/>
        </p:spPr>
        <p:txBody>
          <a:bodyPr wrap="square" rtlCol="0">
            <a:spAutoFit/>
          </a:bodyPr>
          <a:lstStyle/>
          <a:p>
            <a:r>
              <a:rPr lang="en-US" sz="1400" i="1" dirty="0"/>
              <a:t>p</a:t>
            </a:r>
            <a:r>
              <a:rPr lang="en-US" sz="1400" dirty="0" smtClean="0"/>
              <a:t> &lt; .05</a:t>
            </a:r>
            <a:endParaRPr lang="en-US" sz="1400" dirty="0"/>
          </a:p>
        </p:txBody>
      </p:sp>
    </p:spTree>
    <p:extLst>
      <p:ext uri="{BB962C8B-B14F-4D97-AF65-F5344CB8AC3E}">
        <p14:creationId xmlns:p14="http://schemas.microsoft.com/office/powerpoint/2010/main" val="2531687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22" name="Object 2"/>
          <p:cNvGraphicFramePr>
            <a:graphicFrameLocks noGrp="1" noChangeAspect="1"/>
          </p:cNvGraphicFramePr>
          <p:nvPr>
            <p:ph idx="1"/>
            <p:extLst>
              <p:ext uri="{D42A27DB-BD31-4B8C-83A1-F6EECF244321}">
                <p14:modId xmlns:p14="http://schemas.microsoft.com/office/powerpoint/2010/main" val="896367243"/>
              </p:ext>
            </p:extLst>
          </p:nvPr>
        </p:nvGraphicFramePr>
        <p:xfrm>
          <a:off x="2438400" y="476250"/>
          <a:ext cx="4432300" cy="6062663"/>
        </p:xfrm>
        <a:graphic>
          <a:graphicData uri="http://schemas.openxmlformats.org/presentationml/2006/ole">
            <mc:AlternateContent xmlns:mc="http://schemas.openxmlformats.org/markup-compatibility/2006">
              <mc:Choice xmlns:v="urn:schemas-microsoft-com:vml" Requires="v">
                <p:oleObj spid="_x0000_s4103" name="Document" r:id="rId5" imgW="5956042" imgH="8146955" progId="Word.Document.8">
                  <p:embed/>
                </p:oleObj>
              </mc:Choice>
              <mc:Fallback>
                <p:oleObj name="Document" r:id="rId5" imgW="5956042" imgH="8146955" progId="Word.Document.8">
                  <p:embed/>
                  <p:pic>
                    <p:nvPicPr>
                      <p:cNvPr id="0" name=""/>
                      <p:cNvPicPr>
                        <a:picLocks noChangeAspect="1" noChangeArrowheads="1"/>
                      </p:cNvPicPr>
                      <p:nvPr/>
                    </p:nvPicPr>
                    <p:blipFill>
                      <a:blip r:embed="rId6"/>
                      <a:srcRect/>
                      <a:stretch>
                        <a:fillRect/>
                      </a:stretch>
                    </p:blipFill>
                    <p:spPr bwMode="auto">
                      <a:xfrm>
                        <a:off x="2438400" y="476250"/>
                        <a:ext cx="4432300" cy="6062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8875" y="733425"/>
            <a:ext cx="2386919" cy="213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124701" y="1613876"/>
            <a:ext cx="552450" cy="369332"/>
          </a:xfrm>
          <a:prstGeom prst="rect">
            <a:avLst/>
          </a:prstGeom>
          <a:solidFill>
            <a:schemeClr val="bg1"/>
          </a:solidFill>
        </p:spPr>
        <p:txBody>
          <a:bodyPr wrap="square" rtlCol="0">
            <a:spAutoFit/>
          </a:bodyPr>
          <a:lstStyle/>
          <a:p>
            <a:r>
              <a:rPr lang="en-US" dirty="0" smtClean="0"/>
              <a:t>.80</a:t>
            </a:r>
            <a:endParaRPr lang="en-US" dirty="0"/>
          </a:p>
        </p:txBody>
      </p:sp>
      <p:sp>
        <p:nvSpPr>
          <p:cNvPr id="5" name="TextBox 4"/>
          <p:cNvSpPr txBox="1"/>
          <p:nvPr/>
        </p:nvSpPr>
        <p:spPr>
          <a:xfrm>
            <a:off x="7134226" y="2268958"/>
            <a:ext cx="552450" cy="369332"/>
          </a:xfrm>
          <a:prstGeom prst="rect">
            <a:avLst/>
          </a:prstGeom>
          <a:solidFill>
            <a:schemeClr val="bg1"/>
          </a:solidFill>
        </p:spPr>
        <p:txBody>
          <a:bodyPr wrap="square" rtlCol="0">
            <a:spAutoFit/>
          </a:bodyPr>
          <a:lstStyle/>
          <a:p>
            <a:r>
              <a:rPr lang="en-US" dirty="0" smtClean="0"/>
              <a:t>.30</a:t>
            </a:r>
            <a:endParaRPr lang="en-US" dirty="0"/>
          </a:p>
        </p:txBody>
      </p:sp>
      <p:sp>
        <p:nvSpPr>
          <p:cNvPr id="6" name="TextBox 5"/>
          <p:cNvSpPr txBox="1"/>
          <p:nvPr/>
        </p:nvSpPr>
        <p:spPr>
          <a:xfrm>
            <a:off x="7839076" y="1613876"/>
            <a:ext cx="552450" cy="369332"/>
          </a:xfrm>
          <a:prstGeom prst="rect">
            <a:avLst/>
          </a:prstGeom>
          <a:solidFill>
            <a:schemeClr val="bg1"/>
          </a:solidFill>
        </p:spPr>
        <p:txBody>
          <a:bodyPr wrap="square" rtlCol="0">
            <a:spAutoFit/>
          </a:bodyPr>
          <a:lstStyle/>
          <a:p>
            <a:r>
              <a:rPr lang="en-US" dirty="0" smtClean="0"/>
              <a:t>.20</a:t>
            </a:r>
            <a:endParaRPr lang="en-US" dirty="0"/>
          </a:p>
        </p:txBody>
      </p:sp>
      <p:sp>
        <p:nvSpPr>
          <p:cNvPr id="7" name="TextBox 6"/>
          <p:cNvSpPr txBox="1"/>
          <p:nvPr/>
        </p:nvSpPr>
        <p:spPr>
          <a:xfrm>
            <a:off x="7820026" y="2271101"/>
            <a:ext cx="552450" cy="369332"/>
          </a:xfrm>
          <a:prstGeom prst="rect">
            <a:avLst/>
          </a:prstGeom>
          <a:solidFill>
            <a:schemeClr val="bg1"/>
          </a:solidFill>
        </p:spPr>
        <p:txBody>
          <a:bodyPr wrap="square" rtlCol="0">
            <a:spAutoFit/>
          </a:bodyPr>
          <a:lstStyle/>
          <a:p>
            <a:r>
              <a:rPr lang="en-US" dirty="0" smtClean="0"/>
              <a:t>.70</a:t>
            </a:r>
            <a:endParaRPr lang="en-US" dirty="0"/>
          </a:p>
        </p:txBody>
      </p:sp>
      <p:sp>
        <p:nvSpPr>
          <p:cNvPr id="4" name="Oval 3"/>
          <p:cNvSpPr/>
          <p:nvPr/>
        </p:nvSpPr>
        <p:spPr>
          <a:xfrm>
            <a:off x="1990725" y="2901759"/>
            <a:ext cx="4972050" cy="366573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59337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4" grpId="0" animBg="1"/>
      <p:bldP spid="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063" y="1671638"/>
            <a:ext cx="4087812"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714750" y="1671638"/>
            <a:ext cx="257175" cy="2333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74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1888332"/>
            <a:ext cx="2198997" cy="1890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1488" y="2235201"/>
            <a:ext cx="211455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672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dirty="0" smtClean="0">
                <a:solidFill>
                  <a:srgbClr val="C00000"/>
                </a:solidFill>
              </a:rPr>
              <a:t>Lindsay &amp; Wells (1985)</a:t>
            </a:r>
          </a:p>
        </p:txBody>
      </p:sp>
      <p:sp>
        <p:nvSpPr>
          <p:cNvPr id="3" name="Content Placeholder 2"/>
          <p:cNvSpPr>
            <a:spLocks noGrp="1"/>
          </p:cNvSpPr>
          <p:nvPr>
            <p:ph idx="1"/>
          </p:nvPr>
        </p:nvSpPr>
        <p:spPr>
          <a:xfrm>
            <a:off x="609600" y="1524000"/>
            <a:ext cx="8229600" cy="4525963"/>
          </a:xfrm>
        </p:spPr>
        <p:txBody>
          <a:bodyPr/>
          <a:lstStyle/>
          <a:p>
            <a:pPr eaLnBrk="1" hangingPunct="1">
              <a:buClrTx/>
              <a:buFont typeface="Wingdings" pitchFamily="2" charset="2"/>
              <a:buChar char="Ø"/>
              <a:defRPr/>
            </a:pPr>
            <a:r>
              <a:rPr lang="en-US" b="1" dirty="0" smtClean="0"/>
              <a:t>Simultaneous lineup</a:t>
            </a:r>
          </a:p>
          <a:p>
            <a:pPr lvl="1">
              <a:buClrTx/>
              <a:buFont typeface="Wingdings" pitchFamily="2" charset="2"/>
              <a:buChar char="§"/>
              <a:defRPr/>
            </a:pPr>
            <a:r>
              <a:rPr lang="en-US" sz="2000" b="1" dirty="0" smtClean="0"/>
              <a:t>Correct ID rate =  0.58</a:t>
            </a:r>
          </a:p>
          <a:p>
            <a:pPr lvl="1">
              <a:buClrTx/>
              <a:buFont typeface="Wingdings" pitchFamily="2" charset="2"/>
              <a:buChar char="§"/>
              <a:defRPr/>
            </a:pPr>
            <a:r>
              <a:rPr lang="en-US" sz="2000" b="1" dirty="0" smtClean="0"/>
              <a:t>False ID rate   =    0.43</a:t>
            </a:r>
          </a:p>
          <a:p>
            <a:pPr eaLnBrk="1" hangingPunct="1">
              <a:spcBef>
                <a:spcPts val="2400"/>
              </a:spcBef>
              <a:buClrTx/>
              <a:buFont typeface="Wingdings" pitchFamily="2" charset="2"/>
              <a:buChar char="Ø"/>
              <a:defRPr/>
            </a:pPr>
            <a:r>
              <a:rPr lang="en-US" b="1" dirty="0" smtClean="0"/>
              <a:t>Sequential lineup</a:t>
            </a:r>
          </a:p>
          <a:p>
            <a:pPr lvl="1">
              <a:buClrTx/>
              <a:buFont typeface="Wingdings" pitchFamily="2" charset="2"/>
              <a:buChar char="§"/>
              <a:defRPr/>
            </a:pPr>
            <a:r>
              <a:rPr lang="en-US" sz="2000" b="1" dirty="0"/>
              <a:t>Correct ID rate =  </a:t>
            </a:r>
            <a:r>
              <a:rPr lang="en-US" sz="2000" b="1" dirty="0" smtClean="0"/>
              <a:t>0.50</a:t>
            </a:r>
            <a:endParaRPr lang="en-US" sz="2000" b="1" dirty="0"/>
          </a:p>
          <a:p>
            <a:pPr lvl="1">
              <a:spcAft>
                <a:spcPts val="1200"/>
              </a:spcAft>
              <a:buClrTx/>
              <a:buFont typeface="Wingdings" pitchFamily="2" charset="2"/>
              <a:buChar char="§"/>
              <a:defRPr/>
            </a:pPr>
            <a:r>
              <a:rPr lang="en-US" sz="2000" b="1" dirty="0"/>
              <a:t>False ID rate   =    </a:t>
            </a:r>
            <a:r>
              <a:rPr lang="en-US" sz="2000" b="1" dirty="0" smtClean="0"/>
              <a:t>0.17</a:t>
            </a:r>
            <a:endParaRPr lang="en-US" sz="2000" b="1" dirty="0"/>
          </a:p>
        </p:txBody>
      </p:sp>
      <p:cxnSp>
        <p:nvCxnSpPr>
          <p:cNvPr id="6" name="Straight Connector 5"/>
          <p:cNvCxnSpPr/>
          <p:nvPr/>
        </p:nvCxnSpPr>
        <p:spPr bwMode="auto">
          <a:xfrm>
            <a:off x="3653051" y="2489626"/>
            <a:ext cx="5687" cy="148132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Arrow Connector 6"/>
          <p:cNvCxnSpPr/>
          <p:nvPr/>
        </p:nvCxnSpPr>
        <p:spPr bwMode="auto">
          <a:xfrm flipH="1">
            <a:off x="3500651" y="2489626"/>
            <a:ext cx="1524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H="1">
            <a:off x="3506338" y="3967619"/>
            <a:ext cx="1524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 name="Straight Connector 8"/>
          <p:cNvCxnSpPr/>
          <p:nvPr/>
        </p:nvCxnSpPr>
        <p:spPr bwMode="auto">
          <a:xfrm>
            <a:off x="3653051" y="2119273"/>
            <a:ext cx="5687" cy="14676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Arrow Connector 9"/>
          <p:cNvCxnSpPr/>
          <p:nvPr/>
        </p:nvCxnSpPr>
        <p:spPr bwMode="auto">
          <a:xfrm flipH="1">
            <a:off x="3500651" y="2119273"/>
            <a:ext cx="1524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Straight Arrow Connector 10"/>
          <p:cNvCxnSpPr/>
          <p:nvPr/>
        </p:nvCxnSpPr>
        <p:spPr bwMode="auto">
          <a:xfrm flipH="1">
            <a:off x="3506338" y="3586906"/>
            <a:ext cx="1524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TextBox 11"/>
          <p:cNvSpPr txBox="1"/>
          <p:nvPr/>
        </p:nvSpPr>
        <p:spPr>
          <a:xfrm>
            <a:off x="3673522" y="2189967"/>
            <a:ext cx="1828800" cy="369332"/>
          </a:xfrm>
          <a:prstGeom prst="rect">
            <a:avLst/>
          </a:prstGeom>
          <a:noFill/>
        </p:spPr>
        <p:txBody>
          <a:bodyPr wrap="square" rtlCol="0">
            <a:spAutoFit/>
          </a:bodyPr>
          <a:lstStyle/>
          <a:p>
            <a:r>
              <a:rPr lang="en-US" b="1" dirty="0" smtClean="0">
                <a:solidFill>
                  <a:srgbClr val="C00000"/>
                </a:solidFill>
                <a:latin typeface="Arial Narrow" pitchFamily="34" charset="0"/>
              </a:rPr>
              <a:t>.58 / .43 = 1.35</a:t>
            </a:r>
            <a:endParaRPr lang="en-US" b="1" dirty="0">
              <a:solidFill>
                <a:srgbClr val="C00000"/>
              </a:solidFill>
              <a:latin typeface="Arial Narrow" pitchFamily="34" charset="0"/>
            </a:endParaRPr>
          </a:p>
        </p:txBody>
      </p:sp>
      <p:sp>
        <p:nvSpPr>
          <p:cNvPr id="13" name="TextBox 12"/>
          <p:cNvSpPr txBox="1"/>
          <p:nvPr/>
        </p:nvSpPr>
        <p:spPr>
          <a:xfrm>
            <a:off x="3695699" y="3559610"/>
            <a:ext cx="1828800" cy="369332"/>
          </a:xfrm>
          <a:prstGeom prst="rect">
            <a:avLst/>
          </a:prstGeom>
          <a:noFill/>
        </p:spPr>
        <p:txBody>
          <a:bodyPr wrap="square" rtlCol="0">
            <a:spAutoFit/>
          </a:bodyPr>
          <a:lstStyle/>
          <a:p>
            <a:r>
              <a:rPr lang="en-US" b="1" dirty="0" smtClean="0">
                <a:solidFill>
                  <a:srgbClr val="C00000"/>
                </a:solidFill>
                <a:latin typeface="Arial Narrow" pitchFamily="34" charset="0"/>
              </a:rPr>
              <a:t>.50 / .17 = 2.94</a:t>
            </a:r>
            <a:endParaRPr lang="en-US" b="1" dirty="0">
              <a:solidFill>
                <a:srgbClr val="C00000"/>
              </a:solidFill>
              <a:latin typeface="Arial Narrow" pitchFamily="34" charset="0"/>
            </a:endParaRPr>
          </a:p>
        </p:txBody>
      </p:sp>
      <p:sp>
        <p:nvSpPr>
          <p:cNvPr id="14" name="TextBox 13"/>
          <p:cNvSpPr txBox="1"/>
          <p:nvPr/>
        </p:nvSpPr>
        <p:spPr>
          <a:xfrm>
            <a:off x="5695484" y="2891962"/>
            <a:ext cx="2587957" cy="369332"/>
          </a:xfrm>
          <a:prstGeom prst="rect">
            <a:avLst/>
          </a:prstGeom>
          <a:noFill/>
        </p:spPr>
        <p:txBody>
          <a:bodyPr wrap="square" rtlCol="0">
            <a:spAutoFit/>
          </a:bodyPr>
          <a:lstStyle/>
          <a:p>
            <a:pPr algn="ctr"/>
            <a:r>
              <a:rPr lang="en-US" b="1" dirty="0" smtClean="0">
                <a:solidFill>
                  <a:srgbClr val="C00000"/>
                </a:solidFill>
              </a:rPr>
              <a:t>Diagnosticity Ratio</a:t>
            </a:r>
            <a:endParaRPr lang="en-US" b="1" dirty="0">
              <a:solidFill>
                <a:srgbClr val="C00000"/>
              </a:solidFill>
            </a:endParaRPr>
          </a:p>
        </p:txBody>
      </p:sp>
      <p:cxnSp>
        <p:nvCxnSpPr>
          <p:cNvPr id="15" name="Straight Arrow Connector 14"/>
          <p:cNvCxnSpPr/>
          <p:nvPr/>
        </p:nvCxnSpPr>
        <p:spPr bwMode="auto">
          <a:xfrm flipH="1" flipV="1">
            <a:off x="5105399" y="2374633"/>
            <a:ext cx="838200" cy="611636"/>
          </a:xfrm>
          <a:prstGeom prst="straightConnector1">
            <a:avLst/>
          </a:prstGeom>
          <a:solidFill>
            <a:schemeClr val="accent1"/>
          </a:solidFill>
          <a:ln w="9525" cap="flat" cmpd="sng" algn="ctr">
            <a:solidFill>
              <a:srgbClr val="C00000"/>
            </a:solidFill>
            <a:prstDash val="solid"/>
            <a:round/>
            <a:headEnd type="none" w="med" len="med"/>
            <a:tailEnd type="arrow" w="lg" len="lg"/>
          </a:ln>
          <a:effectLst/>
        </p:spPr>
      </p:cxnSp>
      <p:cxnSp>
        <p:nvCxnSpPr>
          <p:cNvPr id="16" name="Straight Arrow Connector 15"/>
          <p:cNvCxnSpPr/>
          <p:nvPr/>
        </p:nvCxnSpPr>
        <p:spPr bwMode="auto">
          <a:xfrm flipH="1">
            <a:off x="5105399" y="3119925"/>
            <a:ext cx="838200" cy="624351"/>
          </a:xfrm>
          <a:prstGeom prst="straightConnector1">
            <a:avLst/>
          </a:prstGeom>
          <a:solidFill>
            <a:schemeClr val="accent1"/>
          </a:solidFill>
          <a:ln w="9525" cap="flat" cmpd="sng" algn="ctr">
            <a:solidFill>
              <a:srgbClr val="C00000"/>
            </a:solidFill>
            <a:prstDash val="solid"/>
            <a:round/>
            <a:headEnd type="none" w="med" len="med"/>
            <a:tailEnd type="arrow" w="lg" len="lg"/>
          </a:ln>
          <a:effectLst/>
        </p:spPr>
      </p:cxnSp>
    </p:spTree>
    <p:extLst>
      <p:ext uri="{BB962C8B-B14F-4D97-AF65-F5344CB8AC3E}">
        <p14:creationId xmlns:p14="http://schemas.microsoft.com/office/powerpoint/2010/main" val="119378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9"/>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0"/>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1"/>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788" y="1136651"/>
            <a:ext cx="211455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33575" y="2733675"/>
            <a:ext cx="2847975" cy="646331"/>
          </a:xfrm>
          <a:prstGeom prst="rect">
            <a:avLst/>
          </a:prstGeom>
          <a:noFill/>
        </p:spPr>
        <p:txBody>
          <a:bodyPr wrap="square" rtlCol="0">
            <a:spAutoFit/>
          </a:bodyPr>
          <a:lstStyle/>
          <a:p>
            <a:r>
              <a:rPr lang="en-US" dirty="0" smtClean="0">
                <a:solidFill>
                  <a:srgbClr val="C00000"/>
                </a:solidFill>
              </a:rPr>
              <a:t>Just solve for p (because p is the measure of interest)</a:t>
            </a:r>
            <a:endParaRPr lang="en-US" dirty="0">
              <a:solidFill>
                <a:srgbClr val="C00000"/>
              </a:solidFill>
            </a:endParaRPr>
          </a:p>
        </p:txBody>
      </p:sp>
      <p:sp>
        <p:nvSpPr>
          <p:cNvPr id="3" name="TextBox 2"/>
          <p:cNvSpPr txBox="1"/>
          <p:nvPr/>
        </p:nvSpPr>
        <p:spPr>
          <a:xfrm>
            <a:off x="1828799" y="3975616"/>
            <a:ext cx="3629025" cy="369332"/>
          </a:xfrm>
          <a:prstGeom prst="rect">
            <a:avLst/>
          </a:prstGeom>
          <a:noFill/>
        </p:spPr>
        <p:txBody>
          <a:bodyPr wrap="square" rtlCol="0">
            <a:spAutoFit/>
          </a:bodyPr>
          <a:lstStyle/>
          <a:p>
            <a:r>
              <a:rPr lang="en-US" dirty="0" smtClean="0"/>
              <a:t>p = [</a:t>
            </a:r>
            <a:r>
              <a:rPr lang="en-US" dirty="0" err="1" smtClean="0"/>
              <a:t>pr</a:t>
            </a:r>
            <a:r>
              <a:rPr lang="en-US" dirty="0" smtClean="0"/>
              <a:t>(Hit) – </a:t>
            </a:r>
            <a:r>
              <a:rPr lang="en-US" dirty="0" err="1" smtClean="0"/>
              <a:t>pr</a:t>
            </a:r>
            <a:r>
              <a:rPr lang="en-US" dirty="0" smtClean="0"/>
              <a:t>(FA)] / [1 – </a:t>
            </a:r>
            <a:r>
              <a:rPr lang="en-US" dirty="0" err="1" smtClean="0"/>
              <a:t>pr</a:t>
            </a:r>
            <a:r>
              <a:rPr lang="en-US" dirty="0" smtClean="0"/>
              <a:t>(FA)]</a:t>
            </a:r>
            <a:endParaRPr lang="en-US" dirty="0"/>
          </a:p>
        </p:txBody>
      </p:sp>
      <p:sp>
        <p:nvSpPr>
          <p:cNvPr id="6" name="TextBox 5"/>
          <p:cNvSpPr txBox="1"/>
          <p:nvPr/>
        </p:nvSpPr>
        <p:spPr>
          <a:xfrm>
            <a:off x="1828799" y="4497348"/>
            <a:ext cx="3629025" cy="369332"/>
          </a:xfrm>
          <a:prstGeom prst="rect">
            <a:avLst/>
          </a:prstGeom>
          <a:noFill/>
        </p:spPr>
        <p:txBody>
          <a:bodyPr wrap="square" rtlCol="0">
            <a:spAutoFit/>
          </a:bodyPr>
          <a:lstStyle/>
          <a:p>
            <a:r>
              <a:rPr lang="en-US" dirty="0" smtClean="0"/>
              <a:t>p = (Hit – FA) / (1 – FA)</a:t>
            </a:r>
            <a:endParaRPr lang="en-US" dirty="0"/>
          </a:p>
        </p:txBody>
      </p:sp>
      <p:sp>
        <p:nvSpPr>
          <p:cNvPr id="7" name="TextBox 6"/>
          <p:cNvSpPr txBox="1"/>
          <p:nvPr/>
        </p:nvSpPr>
        <p:spPr>
          <a:xfrm>
            <a:off x="4352925" y="4497348"/>
            <a:ext cx="3181350" cy="338554"/>
          </a:xfrm>
          <a:prstGeom prst="rect">
            <a:avLst/>
          </a:prstGeom>
          <a:noFill/>
        </p:spPr>
        <p:txBody>
          <a:bodyPr wrap="square" rtlCol="0">
            <a:spAutoFit/>
          </a:bodyPr>
          <a:lstStyle/>
          <a:p>
            <a:r>
              <a:rPr lang="en-US" sz="1600" dirty="0" smtClean="0">
                <a:solidFill>
                  <a:srgbClr val="C00000"/>
                </a:solidFill>
              </a:rPr>
              <a:t>Standard “correction for guessing”</a:t>
            </a:r>
            <a:endParaRPr lang="en-US" sz="1600" dirty="0">
              <a:solidFill>
                <a:srgbClr val="C00000"/>
              </a:solidFill>
            </a:endParaRPr>
          </a:p>
        </p:txBody>
      </p:sp>
      <p:sp>
        <p:nvSpPr>
          <p:cNvPr id="4" name="Oval 3"/>
          <p:cNvSpPr/>
          <p:nvPr/>
        </p:nvSpPr>
        <p:spPr>
          <a:xfrm>
            <a:off x="2343150" y="2047875"/>
            <a:ext cx="2009775" cy="3619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95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175924741"/>
              </p:ext>
            </p:extLst>
          </p:nvPr>
        </p:nvGraphicFramePr>
        <p:xfrm>
          <a:off x="604838" y="1328738"/>
          <a:ext cx="7934325" cy="4200525"/>
        </p:xfrm>
        <a:graphic>
          <a:graphicData uri="http://schemas.openxmlformats.org/presentationml/2006/ole">
            <mc:AlternateContent xmlns:mc="http://schemas.openxmlformats.org/markup-compatibility/2006">
              <mc:Choice xmlns:v="urn:schemas-microsoft-com:vml" Requires="v">
                <p:oleObj spid="_x0000_s3080" name="Worksheet" r:id="rId5" imgW="7934241" imgH="4200532" progId="Excel.Sheet.12">
                  <p:embed/>
                </p:oleObj>
              </mc:Choice>
              <mc:Fallback>
                <p:oleObj name="Worksheet" r:id="rId5" imgW="7934241" imgH="4200532" progId="Excel.Sheet.12">
                  <p:embed/>
                  <p:pic>
                    <p:nvPicPr>
                      <p:cNvPr id="0" name=""/>
                      <p:cNvPicPr/>
                      <p:nvPr/>
                    </p:nvPicPr>
                    <p:blipFill>
                      <a:blip r:embed="rId6"/>
                      <a:stretch>
                        <a:fillRect/>
                      </a:stretch>
                    </p:blipFill>
                    <p:spPr>
                      <a:xfrm>
                        <a:off x="604838" y="1328738"/>
                        <a:ext cx="7934325" cy="4200525"/>
                      </a:xfrm>
                      <a:prstGeom prst="rect">
                        <a:avLst/>
                      </a:prstGeom>
                    </p:spPr>
                  </p:pic>
                </p:oleObj>
              </mc:Fallback>
            </mc:AlternateContent>
          </a:graphicData>
        </a:graphic>
      </p:graphicFrame>
    </p:spTree>
    <p:extLst>
      <p:ext uri="{BB962C8B-B14F-4D97-AF65-F5344CB8AC3E}">
        <p14:creationId xmlns:p14="http://schemas.microsoft.com/office/powerpoint/2010/main" val="874856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p:cNvPicPr>
          <p:nvPr/>
        </p:nvPicPr>
        <p:blipFill rotWithShape="1">
          <a:blip r:embed="rId3">
            <a:extLst>
              <a:ext uri="{28A0092B-C50C-407E-A947-70E740481C1C}">
                <a14:useLocalDpi xmlns:a14="http://schemas.microsoft.com/office/drawing/2010/main" val="0"/>
              </a:ext>
            </a:extLst>
          </a:blip>
          <a:srcRect r="35163"/>
          <a:stretch/>
        </p:blipFill>
        <p:spPr bwMode="auto">
          <a:xfrm>
            <a:off x="1481328" y="533398"/>
            <a:ext cx="6019800" cy="534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4071" y="1483623"/>
            <a:ext cx="6132058" cy="4394309"/>
          </a:xfrm>
          <a:prstGeom prst="rect">
            <a:avLst/>
          </a:prstGeom>
        </p:spPr>
      </p:pic>
    </p:spTree>
    <p:extLst>
      <p:ext uri="{BB962C8B-B14F-4D97-AF65-F5344CB8AC3E}">
        <p14:creationId xmlns:p14="http://schemas.microsoft.com/office/powerpoint/2010/main" val="1629529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dirty="0" smtClean="0">
                <a:solidFill>
                  <a:srgbClr val="C00000"/>
                </a:solidFill>
              </a:rPr>
              <a:t>Lindsay &amp; Wells (1985)</a:t>
            </a:r>
          </a:p>
        </p:txBody>
      </p:sp>
      <p:sp>
        <p:nvSpPr>
          <p:cNvPr id="3" name="Content Placeholder 2"/>
          <p:cNvSpPr>
            <a:spLocks noGrp="1"/>
          </p:cNvSpPr>
          <p:nvPr>
            <p:ph idx="1"/>
          </p:nvPr>
        </p:nvSpPr>
        <p:spPr>
          <a:xfrm>
            <a:off x="609600" y="1524001"/>
            <a:ext cx="8229600" cy="3593910"/>
          </a:xfrm>
        </p:spPr>
        <p:txBody>
          <a:bodyPr/>
          <a:lstStyle/>
          <a:p>
            <a:pPr eaLnBrk="1" hangingPunct="1">
              <a:buClrTx/>
              <a:buFont typeface="Wingdings" pitchFamily="2" charset="2"/>
              <a:buChar char="Ø"/>
              <a:defRPr/>
            </a:pPr>
            <a:r>
              <a:rPr lang="en-US" b="1" dirty="0" smtClean="0"/>
              <a:t>Simultaneous lineup</a:t>
            </a:r>
          </a:p>
          <a:p>
            <a:pPr lvl="1">
              <a:buClrTx/>
              <a:buFont typeface="Wingdings" pitchFamily="2" charset="2"/>
              <a:buChar char="§"/>
              <a:defRPr/>
            </a:pPr>
            <a:r>
              <a:rPr lang="en-US" sz="2000" b="1" dirty="0" smtClean="0"/>
              <a:t>Correct ID rate =  0.58</a:t>
            </a:r>
          </a:p>
          <a:p>
            <a:pPr lvl="1">
              <a:buClrTx/>
              <a:buFont typeface="Wingdings" pitchFamily="2" charset="2"/>
              <a:buChar char="§"/>
              <a:defRPr/>
            </a:pPr>
            <a:r>
              <a:rPr lang="en-US" sz="2000" b="1" dirty="0" smtClean="0"/>
              <a:t>False ID rate   =    0.43</a:t>
            </a:r>
          </a:p>
          <a:p>
            <a:pPr eaLnBrk="1" hangingPunct="1">
              <a:spcBef>
                <a:spcPts val="2400"/>
              </a:spcBef>
              <a:buClrTx/>
              <a:buFont typeface="Wingdings" pitchFamily="2" charset="2"/>
              <a:buChar char="Ø"/>
              <a:defRPr/>
            </a:pPr>
            <a:r>
              <a:rPr lang="en-US" b="1" dirty="0" smtClean="0"/>
              <a:t>Sequential lineup</a:t>
            </a:r>
          </a:p>
          <a:p>
            <a:pPr lvl="1">
              <a:buClrTx/>
              <a:buFont typeface="Wingdings" pitchFamily="2" charset="2"/>
              <a:buChar char="§"/>
              <a:defRPr/>
            </a:pPr>
            <a:r>
              <a:rPr lang="en-US" sz="2000" b="1" dirty="0"/>
              <a:t>Correct ID rate =  </a:t>
            </a:r>
            <a:r>
              <a:rPr lang="en-US" sz="2000" b="1" dirty="0" smtClean="0"/>
              <a:t>0.50</a:t>
            </a:r>
            <a:endParaRPr lang="en-US" sz="2000" b="1" dirty="0"/>
          </a:p>
          <a:p>
            <a:pPr lvl="1">
              <a:spcAft>
                <a:spcPts val="1200"/>
              </a:spcAft>
              <a:buClrTx/>
              <a:buFont typeface="Wingdings" pitchFamily="2" charset="2"/>
              <a:buChar char="§"/>
              <a:defRPr/>
            </a:pPr>
            <a:r>
              <a:rPr lang="en-US" sz="2000" b="1" dirty="0"/>
              <a:t>False ID rate   =    </a:t>
            </a:r>
            <a:r>
              <a:rPr lang="en-US" sz="2000" b="1" dirty="0" smtClean="0"/>
              <a:t>0.17</a:t>
            </a:r>
            <a:endParaRPr lang="en-US" sz="2000" b="1"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7" y="2605908"/>
            <a:ext cx="1539875"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1976" y="1843089"/>
            <a:ext cx="2938988" cy="2907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889504" y="1874520"/>
            <a:ext cx="655092" cy="978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4" idx="6"/>
          </p:cNvCxnSpPr>
          <p:nvPr/>
        </p:nvCxnSpPr>
        <p:spPr>
          <a:xfrm>
            <a:off x="3544596" y="2363724"/>
            <a:ext cx="2965386" cy="2421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89504" y="3223445"/>
            <a:ext cx="655092" cy="978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22" idx="6"/>
          </p:cNvCxnSpPr>
          <p:nvPr/>
        </p:nvCxnSpPr>
        <p:spPr>
          <a:xfrm flipV="1">
            <a:off x="3544596" y="2914677"/>
            <a:ext cx="1873565" cy="7979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68323921"/>
      </p:ext>
    </p:extLst>
  </p:cSld>
  <p:clrMapOvr>
    <a:masterClrMapping/>
  </p:clrMapOvr>
  <mc:AlternateContent xmlns:mc="http://schemas.openxmlformats.org/markup-compatibility/2006" xmlns:p14="http://schemas.microsoft.com/office/powerpoint/2010/main">
    <mc:Choice Requires="p14">
      <p:transition spd="slow" p14:dur="2000" advTm="140523"/>
    </mc:Choice>
    <mc:Fallback xmlns="">
      <p:transition spd="slow" advTm="1405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2" grpId="0" animBg="1"/>
      <p:bldP spid="2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dirty="0" smtClean="0">
                <a:solidFill>
                  <a:srgbClr val="C00000"/>
                </a:solidFill>
              </a:rPr>
              <a:t>Lindsay &amp; Wells (1985)</a:t>
            </a:r>
          </a:p>
        </p:txBody>
      </p:sp>
      <p:sp>
        <p:nvSpPr>
          <p:cNvPr id="3" name="Content Placeholder 2"/>
          <p:cNvSpPr>
            <a:spLocks noGrp="1"/>
          </p:cNvSpPr>
          <p:nvPr>
            <p:ph idx="1"/>
          </p:nvPr>
        </p:nvSpPr>
        <p:spPr>
          <a:xfrm>
            <a:off x="609600" y="1524001"/>
            <a:ext cx="8229600" cy="3593910"/>
          </a:xfrm>
        </p:spPr>
        <p:txBody>
          <a:bodyPr/>
          <a:lstStyle/>
          <a:p>
            <a:pPr eaLnBrk="1" hangingPunct="1">
              <a:buClrTx/>
              <a:buFont typeface="Wingdings" pitchFamily="2" charset="2"/>
              <a:buChar char="Ø"/>
              <a:defRPr/>
            </a:pPr>
            <a:r>
              <a:rPr lang="en-US" b="1" dirty="0" smtClean="0"/>
              <a:t>Simultaneous lineup</a:t>
            </a:r>
          </a:p>
          <a:p>
            <a:pPr lvl="1">
              <a:buClrTx/>
              <a:buFont typeface="Wingdings" pitchFamily="2" charset="2"/>
              <a:buChar char="§"/>
              <a:defRPr/>
            </a:pPr>
            <a:r>
              <a:rPr lang="en-US" sz="2000" b="1" dirty="0" smtClean="0"/>
              <a:t>Correct ID rate =  0.58</a:t>
            </a:r>
          </a:p>
          <a:p>
            <a:pPr lvl="1">
              <a:buClrTx/>
              <a:buFont typeface="Wingdings" pitchFamily="2" charset="2"/>
              <a:buChar char="§"/>
              <a:defRPr/>
            </a:pPr>
            <a:r>
              <a:rPr lang="en-US" sz="2000" b="1" dirty="0" smtClean="0"/>
              <a:t>False ID rate   =    0.43</a:t>
            </a:r>
          </a:p>
          <a:p>
            <a:pPr eaLnBrk="1" hangingPunct="1">
              <a:spcBef>
                <a:spcPts val="2400"/>
              </a:spcBef>
              <a:buClrTx/>
              <a:buFont typeface="Wingdings" pitchFamily="2" charset="2"/>
              <a:buChar char="Ø"/>
              <a:defRPr/>
            </a:pPr>
            <a:r>
              <a:rPr lang="en-US" b="1" dirty="0" smtClean="0"/>
              <a:t>Sequential lineup</a:t>
            </a:r>
          </a:p>
          <a:p>
            <a:pPr lvl="1">
              <a:buClrTx/>
              <a:buFont typeface="Wingdings" pitchFamily="2" charset="2"/>
              <a:buChar char="§"/>
              <a:defRPr/>
            </a:pPr>
            <a:r>
              <a:rPr lang="en-US" sz="2000" b="1" dirty="0"/>
              <a:t>Correct ID rate =  </a:t>
            </a:r>
            <a:r>
              <a:rPr lang="en-US" sz="2000" b="1" dirty="0" smtClean="0"/>
              <a:t>0.50</a:t>
            </a:r>
            <a:endParaRPr lang="en-US" sz="2000" b="1" dirty="0"/>
          </a:p>
          <a:p>
            <a:pPr lvl="1">
              <a:spcAft>
                <a:spcPts val="1200"/>
              </a:spcAft>
              <a:buClrTx/>
              <a:buFont typeface="Wingdings" pitchFamily="2" charset="2"/>
              <a:buChar char="§"/>
              <a:defRPr/>
            </a:pPr>
            <a:r>
              <a:rPr lang="en-US" sz="2000" b="1" dirty="0"/>
              <a:t>False ID rate   =    </a:t>
            </a:r>
            <a:r>
              <a:rPr lang="en-US" sz="2000" b="1" dirty="0" smtClean="0"/>
              <a:t>0.17</a:t>
            </a:r>
            <a:endParaRPr lang="en-US" sz="2000" b="1"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7" y="2605908"/>
            <a:ext cx="1539875"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35008"/>
          <a:stretch/>
        </p:blipFill>
        <p:spPr bwMode="auto">
          <a:xfrm>
            <a:off x="4183305" y="1852193"/>
            <a:ext cx="2943311" cy="290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296395" y="2173185"/>
            <a:ext cx="1068779" cy="166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01992215"/>
      </p:ext>
    </p:extLst>
  </p:cSld>
  <p:clrMapOvr>
    <a:masterClrMapping/>
  </p:clrMapOvr>
  <mc:AlternateContent xmlns:mc="http://schemas.openxmlformats.org/markup-compatibility/2006" xmlns:p14="http://schemas.microsoft.com/office/powerpoint/2010/main">
    <mc:Choice Requires="p14">
      <p:transition spd="slow" p14:dur="2000" advTm="140523"/>
    </mc:Choice>
    <mc:Fallback xmlns="">
      <p:transition spd="slow" advTm="14052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dirty="0" smtClean="0">
                <a:solidFill>
                  <a:srgbClr val="C00000"/>
                </a:solidFill>
              </a:rPr>
              <a:t>The Concept of </a:t>
            </a:r>
            <a:r>
              <a:rPr lang="en-US" sz="3200" i="1" dirty="0" smtClean="0">
                <a:solidFill>
                  <a:srgbClr val="C00000"/>
                </a:solidFill>
              </a:rPr>
              <a:t>Response Bias</a:t>
            </a:r>
          </a:p>
        </p:txBody>
      </p:sp>
      <p:sp>
        <p:nvSpPr>
          <p:cNvPr id="3" name="Content Placeholder 2"/>
          <p:cNvSpPr>
            <a:spLocks noGrp="1"/>
          </p:cNvSpPr>
          <p:nvPr>
            <p:ph idx="1"/>
          </p:nvPr>
        </p:nvSpPr>
        <p:spPr>
          <a:xfrm>
            <a:off x="609600" y="1811250"/>
            <a:ext cx="3573705" cy="3593910"/>
          </a:xfrm>
        </p:spPr>
        <p:txBody>
          <a:bodyPr>
            <a:normAutofit/>
          </a:bodyPr>
          <a:lstStyle/>
          <a:p>
            <a:pPr>
              <a:spcBef>
                <a:spcPts val="1200"/>
              </a:spcBef>
              <a:buClrTx/>
              <a:buFont typeface="Wingdings" pitchFamily="2" charset="2"/>
              <a:buChar char="Ø"/>
              <a:defRPr/>
            </a:pPr>
            <a:r>
              <a:rPr lang="en-US" sz="1800" b="1" dirty="0" smtClean="0"/>
              <a:t>Do not make an ID if you are just guessing</a:t>
            </a:r>
            <a:endParaRPr lang="en-US" sz="1800" b="1" dirty="0"/>
          </a:p>
          <a:p>
            <a:pPr>
              <a:spcBef>
                <a:spcPts val="1200"/>
              </a:spcBef>
              <a:buClrTx/>
              <a:buFont typeface="Wingdings" pitchFamily="2" charset="2"/>
              <a:buChar char="Ø"/>
              <a:defRPr/>
            </a:pPr>
            <a:r>
              <a:rPr lang="en-US" sz="1800" b="1" dirty="0"/>
              <a:t>Do not make an ID </a:t>
            </a:r>
            <a:r>
              <a:rPr lang="en-US" sz="1800" b="1" dirty="0" smtClean="0"/>
              <a:t>unless </a:t>
            </a:r>
            <a:r>
              <a:rPr lang="en-US" sz="1800" b="1" dirty="0"/>
              <a:t>you are </a:t>
            </a:r>
            <a:r>
              <a:rPr lang="en-US" sz="1800" b="1" dirty="0" smtClean="0"/>
              <a:t>reasonably sure</a:t>
            </a:r>
            <a:endParaRPr lang="en-US" sz="1800" b="1" dirty="0"/>
          </a:p>
          <a:p>
            <a:pPr>
              <a:spcBef>
                <a:spcPts val="1200"/>
              </a:spcBef>
              <a:buClrTx/>
              <a:buFont typeface="Wingdings" pitchFamily="2" charset="2"/>
              <a:buChar char="Ø"/>
              <a:defRPr/>
            </a:pPr>
            <a:r>
              <a:rPr lang="en-US" sz="1800" b="1" dirty="0"/>
              <a:t>Do not make an ID unless you are </a:t>
            </a:r>
            <a:r>
              <a:rPr lang="en-US" sz="1800" b="1" dirty="0" smtClean="0"/>
              <a:t>very sure</a:t>
            </a:r>
            <a:endParaRPr lang="en-US" sz="1800" b="1" dirty="0"/>
          </a:p>
          <a:p>
            <a:pPr>
              <a:spcBef>
                <a:spcPts val="1200"/>
              </a:spcBef>
              <a:buClrTx/>
              <a:buFont typeface="Wingdings" pitchFamily="2" charset="2"/>
              <a:buChar char="Ø"/>
              <a:defRPr/>
            </a:pPr>
            <a:r>
              <a:rPr lang="en-US" sz="1800" b="1" dirty="0"/>
              <a:t>Do not make an ID unless you are </a:t>
            </a:r>
            <a:r>
              <a:rPr lang="en-US" sz="1800" b="1" dirty="0" smtClean="0"/>
              <a:t>absolutely certain</a:t>
            </a:r>
            <a:endParaRPr lang="en-US" sz="1800" b="1"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7" y="2605908"/>
            <a:ext cx="1539875"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35008"/>
          <a:stretch/>
        </p:blipFill>
        <p:spPr bwMode="auto">
          <a:xfrm>
            <a:off x="4183305" y="1852193"/>
            <a:ext cx="2943311" cy="290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a:spLocks noChangeAspect="1"/>
          </p:cNvSpPr>
          <p:nvPr/>
        </p:nvSpPr>
        <p:spPr>
          <a:xfrm>
            <a:off x="6127664" y="2605908"/>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5757550" y="2663222"/>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5182828" y="3078021"/>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4946904" y="3470828"/>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rot="-300000" flipH="1">
            <a:off x="6190308" y="2789342"/>
            <a:ext cx="419785"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19861031"/>
      </p:ext>
    </p:extLst>
  </p:cSld>
  <p:clrMapOvr>
    <a:masterClrMapping/>
  </p:clrMapOvr>
  <mc:AlternateContent xmlns:mc="http://schemas.openxmlformats.org/markup-compatibility/2006" xmlns:p14="http://schemas.microsoft.com/office/powerpoint/2010/main">
    <mc:Choice Requires="p14">
      <p:transition spd="slow" p14:dur="2000" advTm="140523"/>
    </mc:Choice>
    <mc:Fallback xmlns="">
      <p:transition spd="slow" advTm="1405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solidFill>
                  <a:srgbClr val="C00000"/>
                </a:solidFill>
              </a:rPr>
              <a:t>The Concept of </a:t>
            </a:r>
            <a:r>
              <a:rPr lang="en-US" sz="3200" i="1" dirty="0">
                <a:solidFill>
                  <a:srgbClr val="C00000"/>
                </a:solidFill>
              </a:rPr>
              <a:t>Response Bias</a:t>
            </a:r>
            <a:endParaRPr lang="en-US" sz="3200" dirty="0" smtClean="0">
              <a:solidFill>
                <a:srgbClr val="C00000"/>
              </a:solidFill>
            </a:endParaRPr>
          </a:p>
        </p:txBody>
      </p:sp>
      <p:sp>
        <p:nvSpPr>
          <p:cNvPr id="3" name="Content Placeholder 2"/>
          <p:cNvSpPr>
            <a:spLocks noGrp="1"/>
          </p:cNvSpPr>
          <p:nvPr>
            <p:ph idx="1"/>
          </p:nvPr>
        </p:nvSpPr>
        <p:spPr>
          <a:xfrm>
            <a:off x="609600" y="1524001"/>
            <a:ext cx="8229600" cy="3593910"/>
          </a:xfrm>
        </p:spPr>
        <p:txBody>
          <a:bodyPr/>
          <a:lstStyle/>
          <a:p>
            <a:pPr eaLnBrk="1" hangingPunct="1">
              <a:buClrTx/>
              <a:buFont typeface="Wingdings" pitchFamily="2" charset="2"/>
              <a:buChar char="Ø"/>
              <a:defRPr/>
            </a:pPr>
            <a:r>
              <a:rPr lang="en-US" b="1" dirty="0" smtClean="0"/>
              <a:t>Simultaneous lineup</a:t>
            </a:r>
          </a:p>
          <a:p>
            <a:pPr lvl="1">
              <a:buClrTx/>
              <a:buFont typeface="Wingdings" pitchFamily="2" charset="2"/>
              <a:buChar char="§"/>
              <a:defRPr/>
            </a:pPr>
            <a:r>
              <a:rPr lang="en-US" sz="2000" b="1" dirty="0" smtClean="0"/>
              <a:t>Correct ID rate =  0.58</a:t>
            </a:r>
          </a:p>
          <a:p>
            <a:pPr lvl="1">
              <a:buClrTx/>
              <a:buFont typeface="Wingdings" pitchFamily="2" charset="2"/>
              <a:buChar char="§"/>
              <a:defRPr/>
            </a:pPr>
            <a:r>
              <a:rPr lang="en-US" sz="2000" b="1" dirty="0" smtClean="0"/>
              <a:t>False ID rate   =    0.43</a:t>
            </a:r>
          </a:p>
          <a:p>
            <a:pPr eaLnBrk="1" hangingPunct="1">
              <a:spcBef>
                <a:spcPts val="2400"/>
              </a:spcBef>
              <a:buClrTx/>
              <a:buFont typeface="Wingdings" pitchFamily="2" charset="2"/>
              <a:buChar char="Ø"/>
              <a:defRPr/>
            </a:pPr>
            <a:r>
              <a:rPr lang="en-US" b="1" dirty="0" smtClean="0"/>
              <a:t>Sequential lineup</a:t>
            </a:r>
          </a:p>
          <a:p>
            <a:pPr lvl="1">
              <a:buClrTx/>
              <a:buFont typeface="Wingdings" pitchFamily="2" charset="2"/>
              <a:buChar char="§"/>
              <a:defRPr/>
            </a:pPr>
            <a:r>
              <a:rPr lang="en-US" sz="2000" b="1" dirty="0"/>
              <a:t>Correct ID rate =  </a:t>
            </a:r>
            <a:r>
              <a:rPr lang="en-US" sz="2000" b="1" dirty="0" smtClean="0"/>
              <a:t>0.50</a:t>
            </a:r>
            <a:endParaRPr lang="en-US" sz="2000" b="1" dirty="0"/>
          </a:p>
          <a:p>
            <a:pPr lvl="1">
              <a:spcAft>
                <a:spcPts val="1200"/>
              </a:spcAft>
              <a:buClrTx/>
              <a:buFont typeface="Wingdings" pitchFamily="2" charset="2"/>
              <a:buChar char="§"/>
              <a:defRPr/>
            </a:pPr>
            <a:r>
              <a:rPr lang="en-US" sz="2000" b="1" dirty="0"/>
              <a:t>False ID rate   =    </a:t>
            </a:r>
            <a:r>
              <a:rPr lang="en-US" sz="2000" b="1" dirty="0" smtClean="0"/>
              <a:t>0.17</a:t>
            </a:r>
            <a:endParaRPr lang="en-US" sz="2000" b="1"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7" y="2605908"/>
            <a:ext cx="1539875"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35008"/>
          <a:stretch/>
        </p:blipFill>
        <p:spPr bwMode="auto">
          <a:xfrm>
            <a:off x="4183305" y="1852193"/>
            <a:ext cx="2943311" cy="290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a:spLocks noChangeAspect="1"/>
          </p:cNvSpPr>
          <p:nvPr/>
        </p:nvSpPr>
        <p:spPr>
          <a:xfrm>
            <a:off x="6127664" y="2605908"/>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5757550" y="2663222"/>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5182828" y="3078021"/>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4946904" y="3470828"/>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378607" y="2671650"/>
            <a:ext cx="519154" cy="276999"/>
          </a:xfrm>
          <a:prstGeom prst="rect">
            <a:avLst/>
          </a:prstGeom>
          <a:noFill/>
        </p:spPr>
        <p:txBody>
          <a:bodyPr wrap="square" rtlCol="0">
            <a:spAutoFit/>
          </a:bodyPr>
          <a:lstStyle/>
          <a:p>
            <a:r>
              <a:rPr lang="en-US" sz="1200" dirty="0" smtClean="0"/>
              <a:t>1.35</a:t>
            </a:r>
            <a:endParaRPr lang="en-US" sz="1200" dirty="0"/>
          </a:p>
        </p:txBody>
      </p:sp>
      <p:sp>
        <p:nvSpPr>
          <p:cNvPr id="17" name="TextBox 16"/>
          <p:cNvSpPr txBox="1"/>
          <p:nvPr/>
        </p:nvSpPr>
        <p:spPr>
          <a:xfrm>
            <a:off x="5987819" y="2702919"/>
            <a:ext cx="519154" cy="276999"/>
          </a:xfrm>
          <a:prstGeom prst="rect">
            <a:avLst/>
          </a:prstGeom>
          <a:noFill/>
        </p:spPr>
        <p:txBody>
          <a:bodyPr wrap="square" rtlCol="0">
            <a:spAutoFit/>
          </a:bodyPr>
          <a:lstStyle/>
          <a:p>
            <a:r>
              <a:rPr lang="en-US" sz="1200" dirty="0" smtClean="0"/>
              <a:t>1.81</a:t>
            </a:r>
            <a:endParaRPr lang="en-US" sz="1200" dirty="0"/>
          </a:p>
        </p:txBody>
      </p:sp>
      <p:sp>
        <p:nvSpPr>
          <p:cNvPr id="18" name="TextBox 17"/>
          <p:cNvSpPr txBox="1"/>
          <p:nvPr/>
        </p:nvSpPr>
        <p:spPr>
          <a:xfrm>
            <a:off x="5608510" y="2754528"/>
            <a:ext cx="519154" cy="276999"/>
          </a:xfrm>
          <a:prstGeom prst="rect">
            <a:avLst/>
          </a:prstGeom>
          <a:noFill/>
        </p:spPr>
        <p:txBody>
          <a:bodyPr wrap="square" rtlCol="0">
            <a:spAutoFit/>
          </a:bodyPr>
          <a:lstStyle/>
          <a:p>
            <a:r>
              <a:rPr lang="en-US" sz="1200" dirty="0" smtClean="0"/>
              <a:t>2.28</a:t>
            </a:r>
            <a:endParaRPr lang="en-US" sz="1200" dirty="0"/>
          </a:p>
        </p:txBody>
      </p:sp>
      <p:sp>
        <p:nvSpPr>
          <p:cNvPr id="19" name="TextBox 18"/>
          <p:cNvSpPr txBox="1"/>
          <p:nvPr/>
        </p:nvSpPr>
        <p:spPr>
          <a:xfrm>
            <a:off x="5254296" y="3067668"/>
            <a:ext cx="519154" cy="276999"/>
          </a:xfrm>
          <a:prstGeom prst="rect">
            <a:avLst/>
          </a:prstGeom>
          <a:noFill/>
        </p:spPr>
        <p:txBody>
          <a:bodyPr wrap="square" rtlCol="0">
            <a:spAutoFit/>
          </a:bodyPr>
          <a:lstStyle/>
          <a:p>
            <a:r>
              <a:rPr lang="en-US" sz="1200" dirty="0" smtClean="0"/>
              <a:t>3.90</a:t>
            </a:r>
            <a:endParaRPr lang="en-US" sz="1200" dirty="0"/>
          </a:p>
        </p:txBody>
      </p:sp>
      <p:sp>
        <p:nvSpPr>
          <p:cNvPr id="20" name="TextBox 19"/>
          <p:cNvSpPr txBox="1"/>
          <p:nvPr/>
        </p:nvSpPr>
        <p:spPr>
          <a:xfrm>
            <a:off x="5022942" y="3408366"/>
            <a:ext cx="519154" cy="276999"/>
          </a:xfrm>
          <a:prstGeom prst="rect">
            <a:avLst/>
          </a:prstGeom>
          <a:noFill/>
        </p:spPr>
        <p:txBody>
          <a:bodyPr wrap="square" rtlCol="0">
            <a:spAutoFit/>
          </a:bodyPr>
          <a:lstStyle/>
          <a:p>
            <a:r>
              <a:rPr lang="en-US" sz="1200" dirty="0" smtClean="0"/>
              <a:t>4.40</a:t>
            </a:r>
            <a:endParaRPr lang="en-US" sz="1200" dirty="0"/>
          </a:p>
        </p:txBody>
      </p:sp>
      <p:sp>
        <p:nvSpPr>
          <p:cNvPr id="21" name="TextBox 20"/>
          <p:cNvSpPr txBox="1"/>
          <p:nvPr/>
        </p:nvSpPr>
        <p:spPr>
          <a:xfrm>
            <a:off x="5066672" y="2644490"/>
            <a:ext cx="519154" cy="276999"/>
          </a:xfrm>
          <a:prstGeom prst="rect">
            <a:avLst/>
          </a:prstGeom>
          <a:noFill/>
        </p:spPr>
        <p:txBody>
          <a:bodyPr wrap="square" rtlCol="0">
            <a:spAutoFit/>
          </a:bodyPr>
          <a:lstStyle/>
          <a:p>
            <a:r>
              <a:rPr lang="en-US" sz="1200" dirty="0" smtClean="0"/>
              <a:t>2.94</a:t>
            </a:r>
            <a:endParaRPr lang="en-US" sz="1200" dirty="0"/>
          </a:p>
        </p:txBody>
      </p:sp>
    </p:spTree>
    <p:custDataLst>
      <p:tags r:id="rId1"/>
    </p:custDataLst>
    <p:extLst>
      <p:ext uri="{BB962C8B-B14F-4D97-AF65-F5344CB8AC3E}">
        <p14:creationId xmlns:p14="http://schemas.microsoft.com/office/powerpoint/2010/main" val="3743766987"/>
      </p:ext>
    </p:extLst>
  </p:cSld>
  <p:clrMapOvr>
    <a:masterClrMapping/>
  </p:clrMapOvr>
  <mc:AlternateContent xmlns:mc="http://schemas.openxmlformats.org/markup-compatibility/2006" xmlns:p14="http://schemas.microsoft.com/office/powerpoint/2010/main">
    <mc:Choice Requires="p14">
      <p:transition spd="slow" p14:dur="2000" advTm="140523"/>
    </mc:Choice>
    <mc:Fallback xmlns="">
      <p:transition spd="slow" advTm="1405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dirty="0" smtClean="0">
                <a:solidFill>
                  <a:srgbClr val="C00000"/>
                </a:solidFill>
              </a:rPr>
              <a:t>Lindsay &amp; Wells (1985)</a:t>
            </a:r>
          </a:p>
        </p:txBody>
      </p:sp>
      <p:sp>
        <p:nvSpPr>
          <p:cNvPr id="3" name="Content Placeholder 2"/>
          <p:cNvSpPr>
            <a:spLocks noGrp="1"/>
          </p:cNvSpPr>
          <p:nvPr>
            <p:ph idx="1"/>
          </p:nvPr>
        </p:nvSpPr>
        <p:spPr>
          <a:xfrm>
            <a:off x="609600" y="1524001"/>
            <a:ext cx="8229600" cy="3593910"/>
          </a:xfrm>
        </p:spPr>
        <p:txBody>
          <a:bodyPr/>
          <a:lstStyle/>
          <a:p>
            <a:pPr eaLnBrk="1" hangingPunct="1">
              <a:buClrTx/>
              <a:buFont typeface="Wingdings" pitchFamily="2" charset="2"/>
              <a:buChar char="Ø"/>
              <a:defRPr/>
            </a:pPr>
            <a:r>
              <a:rPr lang="en-US" b="1" dirty="0" smtClean="0"/>
              <a:t>Simultaneous lineup</a:t>
            </a:r>
          </a:p>
          <a:p>
            <a:pPr lvl="1">
              <a:buClrTx/>
              <a:buFont typeface="Wingdings" pitchFamily="2" charset="2"/>
              <a:buChar char="§"/>
              <a:defRPr/>
            </a:pPr>
            <a:r>
              <a:rPr lang="en-US" sz="2000" b="1" dirty="0" smtClean="0"/>
              <a:t>Correct ID rate =  0.58</a:t>
            </a:r>
          </a:p>
          <a:p>
            <a:pPr lvl="1">
              <a:buClrTx/>
              <a:buFont typeface="Wingdings" pitchFamily="2" charset="2"/>
              <a:buChar char="§"/>
              <a:defRPr/>
            </a:pPr>
            <a:r>
              <a:rPr lang="en-US" sz="2000" b="1" dirty="0" smtClean="0"/>
              <a:t>False ID rate   =    0.43</a:t>
            </a:r>
          </a:p>
          <a:p>
            <a:pPr eaLnBrk="1" hangingPunct="1">
              <a:spcBef>
                <a:spcPts val="2400"/>
              </a:spcBef>
              <a:buClrTx/>
              <a:buFont typeface="Wingdings" pitchFamily="2" charset="2"/>
              <a:buChar char="Ø"/>
              <a:defRPr/>
            </a:pPr>
            <a:r>
              <a:rPr lang="en-US" b="1" dirty="0" smtClean="0"/>
              <a:t>Sequential lineup</a:t>
            </a:r>
          </a:p>
          <a:p>
            <a:pPr lvl="1">
              <a:buClrTx/>
              <a:buFont typeface="Wingdings" pitchFamily="2" charset="2"/>
              <a:buChar char="§"/>
              <a:defRPr/>
            </a:pPr>
            <a:r>
              <a:rPr lang="en-US" sz="2000" b="1" dirty="0"/>
              <a:t>Correct ID rate =  </a:t>
            </a:r>
            <a:r>
              <a:rPr lang="en-US" sz="2000" b="1" dirty="0" smtClean="0"/>
              <a:t>0.50</a:t>
            </a:r>
            <a:endParaRPr lang="en-US" sz="2000" b="1" dirty="0"/>
          </a:p>
          <a:p>
            <a:pPr lvl="1">
              <a:spcAft>
                <a:spcPts val="1200"/>
              </a:spcAft>
              <a:buClrTx/>
              <a:buFont typeface="Wingdings" pitchFamily="2" charset="2"/>
              <a:buChar char="§"/>
              <a:defRPr/>
            </a:pPr>
            <a:r>
              <a:rPr lang="en-US" sz="2000" b="1" dirty="0"/>
              <a:t>False ID rate   =    </a:t>
            </a:r>
            <a:r>
              <a:rPr lang="en-US" sz="2000" b="1" dirty="0" smtClean="0"/>
              <a:t>0.17</a:t>
            </a:r>
            <a:endParaRPr lang="en-US" sz="2000" b="1"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7" y="2605908"/>
            <a:ext cx="1539875"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35008"/>
          <a:stretch/>
        </p:blipFill>
        <p:spPr bwMode="auto">
          <a:xfrm>
            <a:off x="4183305" y="1852193"/>
            <a:ext cx="2943311" cy="290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a:spLocks noChangeAspect="1"/>
          </p:cNvSpPr>
          <p:nvPr/>
        </p:nvSpPr>
        <p:spPr>
          <a:xfrm>
            <a:off x="6127664" y="2605908"/>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5757550" y="2663222"/>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5182828" y="3078021"/>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4946904" y="3470828"/>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126616" y="1238251"/>
            <a:ext cx="869949" cy="830997"/>
          </a:xfrm>
          <a:prstGeom prst="rect">
            <a:avLst/>
          </a:prstGeom>
          <a:noFill/>
          <a:ln>
            <a:solidFill>
              <a:srgbClr val="0070C0"/>
            </a:solidFill>
          </a:ln>
        </p:spPr>
        <p:txBody>
          <a:bodyPr wrap="square" rtlCol="0">
            <a:spAutoFit/>
          </a:bodyPr>
          <a:lstStyle/>
          <a:p>
            <a:r>
              <a:rPr lang="en-US" sz="1600" dirty="0" smtClean="0"/>
              <a:t>Relative decision strategy</a:t>
            </a:r>
            <a:endParaRPr lang="en-US" sz="1600" dirty="0"/>
          </a:p>
        </p:txBody>
      </p:sp>
      <p:cxnSp>
        <p:nvCxnSpPr>
          <p:cNvPr id="7" name="Straight Arrow Connector 6"/>
          <p:cNvCxnSpPr/>
          <p:nvPr/>
        </p:nvCxnSpPr>
        <p:spPr>
          <a:xfrm flipH="1">
            <a:off x="6668906" y="2069248"/>
            <a:ext cx="457710" cy="49737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95650" y="4290786"/>
            <a:ext cx="968945" cy="830997"/>
          </a:xfrm>
          <a:prstGeom prst="rect">
            <a:avLst/>
          </a:prstGeom>
          <a:noFill/>
          <a:ln>
            <a:solidFill>
              <a:srgbClr val="0070C0"/>
            </a:solidFill>
          </a:ln>
        </p:spPr>
        <p:txBody>
          <a:bodyPr wrap="square" rtlCol="0">
            <a:spAutoFit/>
          </a:bodyPr>
          <a:lstStyle/>
          <a:p>
            <a:r>
              <a:rPr lang="en-US" sz="1600" dirty="0" smtClean="0"/>
              <a:t>Absolute decision strategy</a:t>
            </a:r>
            <a:endParaRPr lang="en-US" sz="1600" dirty="0"/>
          </a:p>
        </p:txBody>
      </p:sp>
      <p:cxnSp>
        <p:nvCxnSpPr>
          <p:cNvPr id="14" name="Straight Arrow Connector 13"/>
          <p:cNvCxnSpPr/>
          <p:nvPr/>
        </p:nvCxnSpPr>
        <p:spPr>
          <a:xfrm flipV="1">
            <a:off x="4264595" y="3593523"/>
            <a:ext cx="682309" cy="6972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378607" y="2697480"/>
            <a:ext cx="519154" cy="276999"/>
          </a:xfrm>
          <a:prstGeom prst="rect">
            <a:avLst/>
          </a:prstGeom>
          <a:noFill/>
        </p:spPr>
        <p:txBody>
          <a:bodyPr wrap="square" rtlCol="0">
            <a:spAutoFit/>
          </a:bodyPr>
          <a:lstStyle/>
          <a:p>
            <a:r>
              <a:rPr lang="en-US" sz="1200" dirty="0" smtClean="0"/>
              <a:t>1.35</a:t>
            </a:r>
            <a:endParaRPr lang="en-US" sz="1200" dirty="0"/>
          </a:p>
        </p:txBody>
      </p:sp>
      <p:sp>
        <p:nvSpPr>
          <p:cNvPr id="17" name="TextBox 16"/>
          <p:cNvSpPr txBox="1"/>
          <p:nvPr/>
        </p:nvSpPr>
        <p:spPr>
          <a:xfrm>
            <a:off x="5987819" y="2728749"/>
            <a:ext cx="519154" cy="276999"/>
          </a:xfrm>
          <a:prstGeom prst="rect">
            <a:avLst/>
          </a:prstGeom>
          <a:noFill/>
        </p:spPr>
        <p:txBody>
          <a:bodyPr wrap="square" rtlCol="0">
            <a:spAutoFit/>
          </a:bodyPr>
          <a:lstStyle/>
          <a:p>
            <a:r>
              <a:rPr lang="en-US" sz="1200" dirty="0" smtClean="0"/>
              <a:t>1.81</a:t>
            </a:r>
            <a:endParaRPr lang="en-US" sz="1200" dirty="0"/>
          </a:p>
        </p:txBody>
      </p:sp>
      <p:sp>
        <p:nvSpPr>
          <p:cNvPr id="18" name="TextBox 17"/>
          <p:cNvSpPr txBox="1"/>
          <p:nvPr/>
        </p:nvSpPr>
        <p:spPr>
          <a:xfrm>
            <a:off x="5608510" y="2801022"/>
            <a:ext cx="519154" cy="276999"/>
          </a:xfrm>
          <a:prstGeom prst="rect">
            <a:avLst/>
          </a:prstGeom>
          <a:noFill/>
        </p:spPr>
        <p:txBody>
          <a:bodyPr wrap="square" rtlCol="0">
            <a:spAutoFit/>
          </a:bodyPr>
          <a:lstStyle/>
          <a:p>
            <a:r>
              <a:rPr lang="en-US" sz="1200" dirty="0" smtClean="0"/>
              <a:t>2.28</a:t>
            </a:r>
            <a:endParaRPr lang="en-US" sz="1200" dirty="0"/>
          </a:p>
        </p:txBody>
      </p:sp>
      <p:sp>
        <p:nvSpPr>
          <p:cNvPr id="19" name="TextBox 18"/>
          <p:cNvSpPr txBox="1"/>
          <p:nvPr/>
        </p:nvSpPr>
        <p:spPr>
          <a:xfrm>
            <a:off x="5269794" y="3067668"/>
            <a:ext cx="519154" cy="276999"/>
          </a:xfrm>
          <a:prstGeom prst="rect">
            <a:avLst/>
          </a:prstGeom>
          <a:noFill/>
        </p:spPr>
        <p:txBody>
          <a:bodyPr wrap="square" rtlCol="0">
            <a:spAutoFit/>
          </a:bodyPr>
          <a:lstStyle/>
          <a:p>
            <a:r>
              <a:rPr lang="en-US" sz="1200" dirty="0" smtClean="0"/>
              <a:t>3.9</a:t>
            </a:r>
            <a:endParaRPr lang="en-US" sz="1200" dirty="0"/>
          </a:p>
        </p:txBody>
      </p:sp>
      <p:sp>
        <p:nvSpPr>
          <p:cNvPr id="20" name="TextBox 19"/>
          <p:cNvSpPr txBox="1"/>
          <p:nvPr/>
        </p:nvSpPr>
        <p:spPr>
          <a:xfrm>
            <a:off x="5012432" y="3397856"/>
            <a:ext cx="519154" cy="276999"/>
          </a:xfrm>
          <a:prstGeom prst="rect">
            <a:avLst/>
          </a:prstGeom>
          <a:noFill/>
        </p:spPr>
        <p:txBody>
          <a:bodyPr wrap="square" rtlCol="0">
            <a:spAutoFit/>
          </a:bodyPr>
          <a:lstStyle/>
          <a:p>
            <a:r>
              <a:rPr lang="en-US" sz="1200" dirty="0" smtClean="0"/>
              <a:t>4.40</a:t>
            </a:r>
            <a:endParaRPr lang="en-US" sz="1200" dirty="0"/>
          </a:p>
        </p:txBody>
      </p:sp>
    </p:spTree>
    <p:custDataLst>
      <p:tags r:id="rId1"/>
    </p:custDataLst>
    <p:extLst>
      <p:ext uri="{BB962C8B-B14F-4D97-AF65-F5344CB8AC3E}">
        <p14:creationId xmlns:p14="http://schemas.microsoft.com/office/powerpoint/2010/main" val="233283543"/>
      </p:ext>
    </p:extLst>
  </p:cSld>
  <p:clrMapOvr>
    <a:masterClrMapping/>
  </p:clrMapOvr>
  <mc:AlternateContent xmlns:mc="http://schemas.openxmlformats.org/markup-compatibility/2006" xmlns:p14="http://schemas.microsoft.com/office/powerpoint/2010/main">
    <mc:Choice Requires="p14">
      <p:transition spd="slow" p14:dur="2000" advTm="140523"/>
    </mc:Choice>
    <mc:Fallback xmlns="">
      <p:transition spd="slow" advTm="1405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P spid="24" grpId="0" animBg="1"/>
      <p:bldP spid="25" grpId="0" animBg="1"/>
      <p:bldP spid="5" grpId="0" animBg="1"/>
      <p:bldP spid="13" grpId="0" animBg="1"/>
      <p:bldP spid="6" grpId="0"/>
      <p:bldP spid="17" grpId="0"/>
      <p:bldP spid="18" grpId="0"/>
      <p:bldP spid="19"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3.2|5.5|1.1|1.1|3.8|0.6|0.4"/>
</p:tagLst>
</file>

<file path=ppt/tags/tag10.xml><?xml version="1.0" encoding="utf-8"?>
<p:tagLst xmlns:a="http://schemas.openxmlformats.org/drawingml/2006/main" xmlns:r="http://schemas.openxmlformats.org/officeDocument/2006/relationships" xmlns:p="http://schemas.openxmlformats.org/presentationml/2006/main">
  <p:tag name="TIMING" val="|7.5|0.5|53.9|6.3|5.9|64.9"/>
</p:tagLst>
</file>

<file path=ppt/tags/tag11.xml><?xml version="1.0" encoding="utf-8"?>
<p:tagLst xmlns:a="http://schemas.openxmlformats.org/drawingml/2006/main" xmlns:r="http://schemas.openxmlformats.org/officeDocument/2006/relationships" xmlns:p="http://schemas.openxmlformats.org/presentationml/2006/main">
  <p:tag name="TIMING" val="|7.5|0.5|53.9|6.3|5.9|64.9"/>
</p:tagLst>
</file>

<file path=ppt/tags/tag2.xml><?xml version="1.0" encoding="utf-8"?>
<p:tagLst xmlns:a="http://schemas.openxmlformats.org/drawingml/2006/main" xmlns:r="http://schemas.openxmlformats.org/officeDocument/2006/relationships" xmlns:p="http://schemas.openxmlformats.org/presentationml/2006/main">
  <p:tag name="TIMING" val="|1.1|3.2|5.5|1.1|1.1|3.8|0.6|0.4"/>
</p:tagLst>
</file>

<file path=ppt/tags/tag3.xml><?xml version="1.0" encoding="utf-8"?>
<p:tagLst xmlns:a="http://schemas.openxmlformats.org/drawingml/2006/main" xmlns:r="http://schemas.openxmlformats.org/officeDocument/2006/relationships" xmlns:p="http://schemas.openxmlformats.org/presentationml/2006/main">
  <p:tag name="TIMING" val="|7.5|0.5|53.9|6.3|5.9|64.9"/>
</p:tagLst>
</file>

<file path=ppt/tags/tag4.xml><?xml version="1.0" encoding="utf-8"?>
<p:tagLst xmlns:a="http://schemas.openxmlformats.org/drawingml/2006/main" xmlns:r="http://schemas.openxmlformats.org/officeDocument/2006/relationships" xmlns:p="http://schemas.openxmlformats.org/presentationml/2006/main">
  <p:tag name="TIMING" val="|7.5|0.5|53.9|6.3|5.9|64.9"/>
</p:tagLst>
</file>

<file path=ppt/tags/tag5.xml><?xml version="1.0" encoding="utf-8"?>
<p:tagLst xmlns:a="http://schemas.openxmlformats.org/drawingml/2006/main" xmlns:r="http://schemas.openxmlformats.org/officeDocument/2006/relationships" xmlns:p="http://schemas.openxmlformats.org/presentationml/2006/main">
  <p:tag name="TIMING" val="|7.5|0.5|53.9|6.3|5.9|64.9"/>
</p:tagLst>
</file>

<file path=ppt/tags/tag6.xml><?xml version="1.0" encoding="utf-8"?>
<p:tagLst xmlns:a="http://schemas.openxmlformats.org/drawingml/2006/main" xmlns:r="http://schemas.openxmlformats.org/officeDocument/2006/relationships" xmlns:p="http://schemas.openxmlformats.org/presentationml/2006/main">
  <p:tag name="TIMING" val="|7.5|0.5|53.9|6.3|5.9|64.9"/>
</p:tagLst>
</file>

<file path=ppt/tags/tag7.xml><?xml version="1.0" encoding="utf-8"?>
<p:tagLst xmlns:a="http://schemas.openxmlformats.org/drawingml/2006/main" xmlns:r="http://schemas.openxmlformats.org/officeDocument/2006/relationships" xmlns:p="http://schemas.openxmlformats.org/presentationml/2006/main">
  <p:tag name="TIMING" val="|7.5|0.5|53.9|6.3|5.9|64.9"/>
</p:tagLst>
</file>

<file path=ppt/tags/tag8.xml><?xml version="1.0" encoding="utf-8"?>
<p:tagLst xmlns:a="http://schemas.openxmlformats.org/drawingml/2006/main" xmlns:r="http://schemas.openxmlformats.org/officeDocument/2006/relationships" xmlns:p="http://schemas.openxmlformats.org/presentationml/2006/main">
  <p:tag name="TIMING" val="|7.5|0.5|53.9|6.3|5.9|64.9"/>
</p:tagLst>
</file>

<file path=ppt/tags/tag9.xml><?xml version="1.0" encoding="utf-8"?>
<p:tagLst xmlns:a="http://schemas.openxmlformats.org/drawingml/2006/main" xmlns:r="http://schemas.openxmlformats.org/officeDocument/2006/relationships" xmlns:p="http://schemas.openxmlformats.org/presentationml/2006/main">
  <p:tag name="TIMING" val="|7.5|0.5|53.9|6.3|5.9|64.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54036</TotalTime>
  <Words>1214</Words>
  <Application>Microsoft Office PowerPoint</Application>
  <PresentationFormat>On-screen Show (4:3)</PresentationFormat>
  <Paragraphs>223</Paragraphs>
  <Slides>31</Slides>
  <Notes>31</Notes>
  <HiddenSlides>7</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Clarity</vt:lpstr>
      <vt:lpstr>Document</vt:lpstr>
      <vt:lpstr>Worksheet</vt:lpstr>
      <vt:lpstr>Eyewitness Identification Procedures</vt:lpstr>
      <vt:lpstr>Eyewitness Identification Procedures</vt:lpstr>
      <vt:lpstr>Lindsay &amp; Wells (1985)</vt:lpstr>
      <vt:lpstr>PowerPoint Presentation</vt:lpstr>
      <vt:lpstr>Lindsay &amp; Wells (1985)</vt:lpstr>
      <vt:lpstr>Lindsay &amp; Wells (1985)</vt:lpstr>
      <vt:lpstr>The Concept of Response Bias</vt:lpstr>
      <vt:lpstr>The Concept of Response Bias</vt:lpstr>
      <vt:lpstr>Lindsay &amp; Wells (1985)</vt:lpstr>
      <vt:lpstr>The Concept of Discriminability</vt:lpstr>
      <vt:lpstr>The Concept of Discriminability</vt:lpstr>
      <vt:lpstr>Lindsay &amp; Wells (1985)</vt:lpstr>
      <vt:lpstr>The Concept of Discriminability</vt:lpstr>
      <vt:lpstr>Results from ROC Analysis</vt:lpstr>
      <vt:lpstr>PowerPoint Presentation</vt:lpstr>
      <vt:lpstr>Meetings</vt:lpstr>
      <vt:lpstr>PowerPoint Presentation</vt:lpstr>
      <vt:lpstr>My take: “NAS Report Slams Breaks on Decades-Long Push for Sequential Lineups”</vt:lpstr>
      <vt:lpstr>Diagnosticity Ratio or ROC Analysis?</vt:lpstr>
      <vt:lpstr>What About Recent Review Articles Promoting the “Sequential Superiority Effect?”</vt:lpstr>
      <vt:lpstr>What About Recent ROC Analyses?</vt:lpstr>
      <vt:lpstr>The American Judicature Society (AJS) Field Study  </vt:lpstr>
      <vt:lpstr>Phase 1 Results Wells et al. (2014, Law &amp; Human Behavior)</vt:lpstr>
      <vt:lpstr>Phase 1 Results Wells et al. (2014, Law &amp; Human Behavior)</vt:lpstr>
      <vt:lpstr>PowerPoint Presentation</vt:lpstr>
      <vt:lpstr>Phase 2 Results Amendola &amp; Wixted (in press, Journal of Experimental Criminology)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Receiver Operating Characteristic Analysis in the Assessment in Eyewitness Memory</dc:title>
  <dc:creator>Laura Mickes</dc:creator>
  <cp:lastModifiedBy>John Wixted</cp:lastModifiedBy>
  <cp:revision>1441</cp:revision>
  <cp:lastPrinted>2013-03-09T06:03:00Z</cp:lastPrinted>
  <dcterms:created xsi:type="dcterms:W3CDTF">2011-11-20T03:40:17Z</dcterms:created>
  <dcterms:modified xsi:type="dcterms:W3CDTF">2014-10-14T19:42:49Z</dcterms:modified>
</cp:coreProperties>
</file>