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415" r:id="rId3"/>
    <p:sldId id="449" r:id="rId4"/>
    <p:sldId id="392" r:id="rId5"/>
    <p:sldId id="437" r:id="rId6"/>
    <p:sldId id="406" r:id="rId7"/>
    <p:sldId id="407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478" r:id="rId37"/>
    <p:sldId id="479" r:id="rId38"/>
    <p:sldId id="480" r:id="rId39"/>
    <p:sldId id="481" r:id="rId40"/>
    <p:sldId id="482" r:id="rId41"/>
    <p:sldId id="483" r:id="rId4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33">
          <p15:clr>
            <a:srgbClr val="A4A3A4"/>
          </p15:clr>
        </p15:guide>
        <p15:guide id="2" pos="2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4" autoAdjust="0"/>
    <p:restoredTop sz="93813" autoAdjust="0"/>
  </p:normalViewPr>
  <p:slideViewPr>
    <p:cSldViewPr snapToGrid="0" snapToObjects="1" showGuides="1">
      <p:cViewPr>
        <p:scale>
          <a:sx n="80" d="100"/>
          <a:sy n="80" d="100"/>
        </p:scale>
        <p:origin x="-72" y="-72"/>
      </p:cViewPr>
      <p:guideLst>
        <p:guide orient="horz" pos="4233"/>
        <p:guide pos="283"/>
      </p:guideLst>
    </p:cSldViewPr>
  </p:slideViewPr>
  <p:outlineViewPr>
    <p:cViewPr>
      <p:scale>
        <a:sx n="33" d="100"/>
        <a:sy n="33" d="100"/>
      </p:scale>
      <p:origin x="0" y="9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BA26A-220B-E040-9454-718426D2A634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B1E27-0F1F-0644-9860-9989FAA0A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9CA36-AE26-5A42-A1B1-3D691E30715A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0E5DC-6E82-2642-8557-7E4450B78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1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9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75CE983-664A-422B-8AE9-39255A59F385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27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76BCABD-B5E4-435C-AB37-4A7849DF6B64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F85B1-C2D5-3942-84B8-63EA23E100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530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05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F85B1-C2D5-3942-84B8-63EA23E100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5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A3ED247-F9E2-4AB0-BF36-DF1DD55F23C0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0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2EF1F43-1FE0-45DC-B6F4-1F6F3D5E01B6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6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0E5DC-6E82-2642-8557-7E4450B782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D80905-1E0F-834D-A952-B30A848980ED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7C11288-6DCD-EE47-8433-9ECD99848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3.wdp"/><Relationship Id="rId1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3.wdp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9922"/>
            <a:ext cx="7848600" cy="844545"/>
          </a:xfrm>
        </p:spPr>
        <p:txBody>
          <a:bodyPr/>
          <a:lstStyle/>
          <a:p>
            <a:r>
              <a:rPr lang="en-US" sz="3200" dirty="0" smtClean="0"/>
              <a:t>Signal-detection theory and receiver operating characteristic (roc) analysis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07474" y="4026089"/>
            <a:ext cx="21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Psych 272</a:t>
            </a:r>
          </a:p>
        </p:txBody>
      </p:sp>
    </p:spTree>
    <p:extLst>
      <p:ext uri="{BB962C8B-B14F-4D97-AF65-F5344CB8AC3E}">
        <p14:creationId xmlns:p14="http://schemas.microsoft.com/office/powerpoint/2010/main" val="28448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254883" y="3076575"/>
            <a:ext cx="730263" cy="352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928121" y="2457450"/>
            <a:ext cx="729729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254883" y="3943350"/>
            <a:ext cx="730263" cy="352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985146" y="2457450"/>
            <a:ext cx="729729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254882" y="3943350"/>
            <a:ext cx="730263" cy="352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928121" y="2457450"/>
            <a:ext cx="729729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31920" y="2800349"/>
            <a:ext cx="914400" cy="885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35785" y="3694176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5785" y="2800348"/>
            <a:ext cx="914400" cy="885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1385" y="3685032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968496" y="3749040"/>
            <a:ext cx="782362" cy="688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1546" y="4660900"/>
            <a:ext cx="19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Innocence Project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-240000" flipV="1">
            <a:off x="2741706" y="4389120"/>
            <a:ext cx="1335024" cy="41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43" y="4831307"/>
            <a:ext cx="2006079" cy="1337386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4892040" y="2898648"/>
            <a:ext cx="739329" cy="651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0" y="1084613"/>
            <a:ext cx="1890600" cy="1067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0" y="2462122"/>
            <a:ext cx="1890600" cy="1759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1105" y="619546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Ronald Cotton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810" y="74605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Ted Bundy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835785" y="2800348"/>
            <a:ext cx="914400" cy="885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1385" y="3685032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8" grpId="1" animBg="1"/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1546" y="4660900"/>
            <a:ext cx="19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Innocence Project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-240000" flipV="1">
            <a:off x="2741706" y="4389120"/>
            <a:ext cx="1335024" cy="41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43" y="4831307"/>
            <a:ext cx="2006079" cy="1337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0" y="1084613"/>
            <a:ext cx="1890600" cy="1067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0" y="2462122"/>
            <a:ext cx="1890600" cy="1759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1105" y="619546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Ronald Cotton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810" y="746059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Ted Bundy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835785" y="2800348"/>
            <a:ext cx="914400" cy="885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1385" y="3685032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78585" y="3800475"/>
            <a:ext cx="0" cy="65722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92985" y="2888452"/>
            <a:ext cx="0" cy="65836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5.55556E-7 0.0282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959352" y="2811439"/>
            <a:ext cx="859536" cy="1764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26664"/>
            <a:ext cx="36099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36974" y="3835936"/>
            <a:ext cx="2872854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41749" y="3497382"/>
            <a:ext cx="301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Continuous diagnostic signal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5224" y="4492228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of the reflected radio signal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24643" y="4531098"/>
            <a:ext cx="249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Blood glucose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3397" y="4531098"/>
            <a:ext cx="249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Response Bias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26664"/>
            <a:ext cx="36099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1036" y="2040265"/>
            <a:ext cx="194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guilty suspect is probably in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26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Eyewitness Memory and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Wrongful Convictions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05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 smtClean="0"/>
              <a:t>Since the 1990s, DNA testing has overturned 318 wrongful convictions 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E</a:t>
            </a:r>
            <a:r>
              <a:rPr lang="en-US" sz="2000" dirty="0" smtClean="0"/>
              <a:t>yewitness misidentifications – which were invariably made with high confidence in a court of law – played a role in 75% of these cases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/>
              <a:t>One of the most famous cases involved the misidentification </a:t>
            </a:r>
            <a:r>
              <a:rPr lang="en-US" sz="2000" dirty="0" smtClean="0"/>
              <a:t>of a man named </a:t>
            </a:r>
            <a:r>
              <a:rPr lang="en-US" sz="2000" dirty="0">
                <a:solidFill>
                  <a:srgbClr val="C00000"/>
                </a:solidFill>
              </a:rPr>
              <a:t>Ronald Cotton</a:t>
            </a:r>
          </a:p>
          <a:p>
            <a:pPr marL="0" indent="0"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35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Theory: Response Bias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293408"/>
            <a:ext cx="355917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431969" y="2968831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2895600" y="2968831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76353" y="2799554"/>
            <a:ext cx="165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“present”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01981" y="2799553"/>
            <a:ext cx="82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“absent”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91036" y="2040265"/>
            <a:ext cx="194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guilty suspect is probably in the lineup”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96161" y="4764415"/>
            <a:ext cx="267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Liberal response bias</a:t>
            </a:r>
            <a:r>
              <a:rPr lang="en-US" sz="14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1400" dirty="0" smtClean="0"/>
              <a:t>Identify even if confidence is low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25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Response Bias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26664"/>
            <a:ext cx="36099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7817" y="2040265"/>
            <a:ext cx="214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guilty suspect may or may not be in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47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Response Bias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293408"/>
            <a:ext cx="355917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590288" y="2968829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4050792" y="2968829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49041" y="2799552"/>
            <a:ext cx="165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“present”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54680" y="2799551"/>
            <a:ext cx="82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“absent”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497817" y="2040265"/>
            <a:ext cx="214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guilty suspect may or may not be in the lineup”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26672" y="4764415"/>
            <a:ext cx="2671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D1282E"/>
                </a:solidFill>
              </a:rPr>
              <a:t>Neutral response bias</a:t>
            </a:r>
            <a:r>
              <a:rPr lang="en-US" sz="1400" dirty="0" smtClean="0">
                <a:solidFill>
                  <a:srgbClr val="D1282E"/>
                </a:solidFill>
              </a:rPr>
              <a:t>:</a:t>
            </a:r>
          </a:p>
          <a:p>
            <a:r>
              <a:rPr lang="en-US" sz="1400" dirty="0" smtClean="0"/>
              <a:t>Identify if confidence is fairly high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95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Response Bias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26664"/>
            <a:ext cx="36099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7645" y="2073600"/>
            <a:ext cx="252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“too many innocent suspects have been misidentified”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56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Response Bias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293408"/>
            <a:ext cx="355917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852160" y="2968829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5312664" y="2968829"/>
            <a:ext cx="344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08776" y="2799552"/>
            <a:ext cx="165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“present”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16552" y="2799551"/>
            <a:ext cx="82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“absent”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47645" y="2073600"/>
            <a:ext cx="252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“too many innocent suspects have been misidentified”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756805"/>
            <a:ext cx="292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D1282E"/>
                </a:solidFill>
              </a:rPr>
              <a:t>Conservative response bias</a:t>
            </a:r>
            <a:r>
              <a:rPr lang="en-US" sz="1400" dirty="0" smtClean="0">
                <a:solidFill>
                  <a:srgbClr val="D1282E"/>
                </a:solidFill>
              </a:rPr>
              <a:t>:</a:t>
            </a:r>
          </a:p>
          <a:p>
            <a:r>
              <a:rPr lang="en-US" sz="1400" dirty="0" smtClean="0"/>
              <a:t>Identify only if confidence is very high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97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Theory: Discriminability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77" y="3026664"/>
            <a:ext cx="36099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Detection Theory: Discriminability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76" y="2386584"/>
            <a:ext cx="425767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Discriminability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07" y="2381674"/>
            <a:ext cx="4249737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Discriminability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76" y="2386584"/>
            <a:ext cx="477837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07" y="2381674"/>
            <a:ext cx="4770437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Detection Theory: Discriminability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80114" y="2682957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80114" y="2629519"/>
            <a:ext cx="0" cy="106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33257" y="2629519"/>
            <a:ext cx="0" cy="106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8812" y="2206628"/>
            <a:ext cx="1513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D1282E"/>
                </a:solidFill>
              </a:rPr>
              <a:t>Discriminability</a:t>
            </a:r>
            <a:endParaRPr lang="en-US" sz="1600" b="1" dirty="0">
              <a:solidFill>
                <a:srgbClr val="D1282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4100" y="1566845"/>
            <a:ext cx="2476500" cy="1169551"/>
          </a:xfrm>
          <a:prstGeom prst="rect">
            <a:avLst/>
          </a:prstGeom>
          <a:noFill/>
          <a:ln>
            <a:solidFill>
              <a:srgbClr val="D1282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degree to which the memory signals associated with innocent and guilty suspects are separated using a particular diagnostic procedure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5282568" y="2360517"/>
            <a:ext cx="641982" cy="153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1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The Case of Ronald Cotton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1984,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college student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named Jennifer Thompson was raped </a:t>
            </a: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Shortly thereafter, she picked Ronald Cotton out of a photo lineup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"I was absolutely, positively, without-a-doubt certain he was the man who raped me when I got on that witness stand and testified against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him.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nobody was going to tell me any different."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Cotton was sentenced to life in prison plus 54 years, and he served almost 11 years in jail before being exonerated by DNA testing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0813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3925888"/>
            <a:ext cx="29654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4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31" y="1313882"/>
            <a:ext cx="194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Liberal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3262" y="3246567"/>
            <a:ext cx="2148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Neutral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6910" y="5258247"/>
            <a:ext cx="252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Conservative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132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131" y="1313882"/>
            <a:ext cx="1945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Liberal: </a:t>
            </a:r>
            <a:r>
              <a:rPr lang="en-US" sz="1400" dirty="0" smtClean="0"/>
              <a:t>“the guilty suspect is probably in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80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07678" y="1267715"/>
            <a:ext cx="20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Correct ID Rate = 0.98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31" y="1313882"/>
            <a:ext cx="1945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Liberal: </a:t>
            </a:r>
            <a:r>
              <a:rPr lang="en-US" sz="1400" dirty="0" smtClean="0"/>
              <a:t>“the guilty suspect is probably in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88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7678" y="1267715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Correct ID Rate = 0.98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507678" y="1575492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False ID Rate = 0.50</a:t>
            </a:r>
            <a:endParaRPr 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31" y="1313882"/>
            <a:ext cx="1945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Liberal: </a:t>
            </a:r>
            <a:r>
              <a:rPr lang="en-US" sz="1400" dirty="0" smtClean="0"/>
              <a:t>“the guilty suspect is probably in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54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262" y="3246567"/>
            <a:ext cx="2148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Neutral: </a:t>
            </a:r>
            <a:r>
              <a:rPr lang="en-US" sz="1400" dirty="0" smtClean="0"/>
              <a:t>“the guilty suspect may or may not be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7678" y="3200400"/>
            <a:ext cx="2168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Correct ID Rate = 0.84</a:t>
            </a:r>
            <a:endParaRPr lang="en-US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262" y="3246567"/>
            <a:ext cx="2148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Neutral: </a:t>
            </a:r>
            <a:r>
              <a:rPr lang="en-US" sz="1400" dirty="0" smtClean="0"/>
              <a:t>“the guilty suspect may or may not be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54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7678" y="3474720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False ID Rate = 0.16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7678" y="3200400"/>
            <a:ext cx="2179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Correct ID Rate = 0.84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262" y="3246567"/>
            <a:ext cx="2148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Neutral: </a:t>
            </a:r>
            <a:r>
              <a:rPr lang="en-US" sz="1400" dirty="0" smtClean="0"/>
              <a:t>“the guilty suspect may or may not be the lineup”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00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10" y="5258247"/>
            <a:ext cx="2526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Conservative: </a:t>
            </a:r>
            <a:r>
              <a:rPr lang="en-US" sz="1400" dirty="0" smtClean="0"/>
              <a:t>“do not make an ID unless you are certain of being correct”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26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7678" y="5212080"/>
            <a:ext cx="214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Correct ID Rate = 0.50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10" y="5258247"/>
            <a:ext cx="2526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Conservative: </a:t>
            </a:r>
            <a:r>
              <a:rPr lang="en-US" sz="1400" dirty="0" smtClean="0"/>
              <a:t>“do not make an ID unless you are certain of being correct”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47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7678" y="5212080"/>
            <a:ext cx="2244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Correct ID Rate = 0.50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7678" y="5486400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False ID Rate = 0.02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31520"/>
            <a:ext cx="32390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910" y="5258247"/>
            <a:ext cx="2526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1282E"/>
                </a:solidFill>
              </a:rPr>
              <a:t>Conservative: </a:t>
            </a:r>
            <a:r>
              <a:rPr lang="en-US" sz="1400" dirty="0" smtClean="0"/>
              <a:t>“do not make an ID unless you are certain of being correct”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00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Eyewitness Identification Procedures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5738" y="2201872"/>
            <a:ext cx="2728625" cy="3214632"/>
            <a:chOff x="6198701" y="2220322"/>
            <a:chExt cx="2728625" cy="3214632"/>
          </a:xfrm>
        </p:grpSpPr>
        <p:sp>
          <p:nvSpPr>
            <p:cNvPr id="27" name="Rectangle 26"/>
            <p:cNvSpPr/>
            <p:nvPr/>
          </p:nvSpPr>
          <p:spPr>
            <a:xfrm>
              <a:off x="6198701" y="2220322"/>
              <a:ext cx="2728625" cy="321463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Simultaneous Lineup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49242" y="2908184"/>
              <a:ext cx="2227543" cy="1801120"/>
              <a:chOff x="5522247" y="2014800"/>
              <a:chExt cx="2227543" cy="18011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247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247" y="3021349"/>
                <a:ext cx="646545" cy="79457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814" y="3021349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814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33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2247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colorTemperature colorTemp="53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l="10294" t="7778" r="16278" b="22258"/>
              <a:stretch/>
            </p:blipFill>
            <p:spPr>
              <a:xfrm>
                <a:off x="5522247" y="3021349"/>
                <a:ext cx="647157" cy="794571"/>
              </a:xfrm>
              <a:prstGeom prst="rect">
                <a:avLst/>
              </a:prstGeom>
            </p:spPr>
          </p:pic>
        </p:grpSp>
      </p:grpSp>
      <p:cxnSp>
        <p:nvCxnSpPr>
          <p:cNvPr id="23" name="Straight Arrow Connector 7"/>
          <p:cNvCxnSpPr>
            <a:cxnSpLocks noChangeShapeType="1"/>
          </p:cNvCxnSpPr>
          <p:nvPr/>
        </p:nvCxnSpPr>
        <p:spPr bwMode="auto">
          <a:xfrm flipH="1" flipV="1">
            <a:off x="3663822" y="3040354"/>
            <a:ext cx="935180" cy="45749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131412" y="2872416"/>
            <a:ext cx="1960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dirty="0" smtClean="0"/>
              <a:t>Suspect:</a:t>
            </a:r>
          </a:p>
          <a:p>
            <a:pPr algn="ctr"/>
            <a:r>
              <a:rPr lang="en-US" dirty="0" smtClean="0"/>
              <a:t>Innocent or Guilty?</a:t>
            </a:r>
            <a:endParaRPr lang="en-US" dirty="0"/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2082255" y="4797631"/>
            <a:ext cx="2727320" cy="958686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391304" y="5756317"/>
            <a:ext cx="29422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dirty="0" smtClean="0"/>
              <a:t>Fillers:</a:t>
            </a:r>
          </a:p>
          <a:p>
            <a:pPr algn="ctr"/>
            <a:r>
              <a:rPr lang="en-US" dirty="0" smtClean="0"/>
              <a:t>All are known to be innocent</a:t>
            </a:r>
            <a:endParaRPr lang="en-US" dirty="0"/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H="1" flipV="1">
            <a:off x="2083436" y="3684305"/>
            <a:ext cx="2726138" cy="2072012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 flipV="1">
            <a:off x="2856824" y="4720311"/>
            <a:ext cx="1952750" cy="1036006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H="1" flipV="1">
            <a:off x="2766951" y="3684305"/>
            <a:ext cx="2042623" cy="2072012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 flipV="1">
            <a:off x="3663822" y="4293568"/>
            <a:ext cx="1145752" cy="1462750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063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2"/>
    </mc:Choice>
    <mc:Fallback xmlns="">
      <p:transition spd="slow" advTm="21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95" y="2273736"/>
            <a:ext cx="2372045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417621" y="2449561"/>
            <a:ext cx="2458192" cy="99553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97680" y="2801068"/>
            <a:ext cx="2061556" cy="67365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17621" y="3474720"/>
            <a:ext cx="1674421" cy="102602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2042" y="1765162"/>
            <a:ext cx="2039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Receiver Operating Characteristic (ROC)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917273" y="764976"/>
            <a:ext cx="5590405" cy="5486400"/>
            <a:chOff x="917273" y="764976"/>
            <a:chExt cx="5590405" cy="5486400"/>
          </a:xfrm>
        </p:grpSpPr>
        <p:sp>
          <p:nvSpPr>
            <p:cNvPr id="3" name="TextBox 2"/>
            <p:cNvSpPr txBox="1"/>
            <p:nvPr/>
          </p:nvSpPr>
          <p:spPr>
            <a:xfrm>
              <a:off x="4417621" y="1168295"/>
              <a:ext cx="2090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Correct ID Rate = 0.98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17621" y="1476072"/>
              <a:ext cx="2090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False ID Rate = 0.50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7621" y="3628608"/>
              <a:ext cx="2090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False ID Rate = 0.16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7621" y="3354288"/>
              <a:ext cx="19416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Correct ID Rate = 0.84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7621" y="5212079"/>
              <a:ext cx="19416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Correct ID Rate = 0.50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7621" y="5486399"/>
              <a:ext cx="20900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False ID Rate = 0.02</a:t>
              </a:r>
              <a:endParaRPr lang="en-US" sz="1400" dirty="0">
                <a:latin typeface="Calibri"/>
                <a:cs typeface="Calibri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73" y="764976"/>
              <a:ext cx="3239091" cy="548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Oval 18"/>
          <p:cNvSpPr/>
          <p:nvPr/>
        </p:nvSpPr>
        <p:spPr>
          <a:xfrm>
            <a:off x="5498275" y="2605839"/>
            <a:ext cx="398813" cy="1496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5400000">
            <a:off x="6789221" y="3858768"/>
            <a:ext cx="398813" cy="1496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7587 -4.0740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19" grpId="1" animBg="1"/>
      <p:bldP spid="20" grpId="0" animBg="1"/>
      <p:bldP spid="2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Receiver Operating Characteristic Analysis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15" y="1680210"/>
            <a:ext cx="3249476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89" y="1524000"/>
            <a:ext cx="2108484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15" y="4042394"/>
            <a:ext cx="3086304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89" y="3729693"/>
            <a:ext cx="2108484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127668" y="2078182"/>
            <a:ext cx="451262" cy="379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355080" y="4526280"/>
            <a:ext cx="225631" cy="1896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42160" y="2098060"/>
            <a:ext cx="163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1282E"/>
                </a:solidFill>
              </a:rPr>
              <a:t>High</a:t>
            </a:r>
          </a:p>
          <a:p>
            <a:pPr algn="ctr"/>
            <a:r>
              <a:rPr lang="en-US" dirty="0" smtClean="0">
                <a:solidFill>
                  <a:srgbClr val="D1282E"/>
                </a:solidFill>
              </a:rPr>
              <a:t>discriminability</a:t>
            </a:r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8098" y="4359487"/>
            <a:ext cx="163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1282E"/>
                </a:solidFill>
              </a:rPr>
              <a:t>Low</a:t>
            </a:r>
          </a:p>
          <a:p>
            <a:pPr algn="ctr"/>
            <a:r>
              <a:rPr lang="en-US" dirty="0" smtClean="0">
                <a:solidFill>
                  <a:srgbClr val="D1282E"/>
                </a:solidFill>
              </a:rPr>
              <a:t>discriminability</a:t>
            </a:r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Eyewitness Identification Procedures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91766" y="2220322"/>
            <a:ext cx="2728625" cy="32146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Sequential Lineup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2" y="3385167"/>
            <a:ext cx="645976" cy="794571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2" y="3411903"/>
            <a:ext cx="646545" cy="794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60" y="3415524"/>
            <a:ext cx="645976" cy="794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2" y="3411903"/>
            <a:ext cx="645976" cy="794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03" y="3415524"/>
            <a:ext cx="645976" cy="7945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10294" t="7778" r="16278" b="22258"/>
          <a:stretch/>
        </p:blipFill>
        <p:spPr>
          <a:xfrm>
            <a:off x="5615160" y="3415510"/>
            <a:ext cx="647157" cy="79457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85738" y="2201872"/>
            <a:ext cx="2728625" cy="3214632"/>
            <a:chOff x="6198701" y="2220322"/>
            <a:chExt cx="2728625" cy="3214632"/>
          </a:xfrm>
        </p:grpSpPr>
        <p:sp>
          <p:nvSpPr>
            <p:cNvPr id="27" name="Rectangle 26"/>
            <p:cNvSpPr/>
            <p:nvPr/>
          </p:nvSpPr>
          <p:spPr>
            <a:xfrm>
              <a:off x="6198701" y="2220322"/>
              <a:ext cx="2728625" cy="321463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Simultaneous Lineup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49242" y="2908184"/>
              <a:ext cx="2227543" cy="1801120"/>
              <a:chOff x="5522247" y="2014800"/>
              <a:chExt cx="2227543" cy="18011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247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6247" y="3021349"/>
                <a:ext cx="646545" cy="79457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814" y="3021349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03814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33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2247" y="2014800"/>
                <a:ext cx="645976" cy="79457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colorTemperature colorTemp="53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l="10294" t="7778" r="16278" b="22258"/>
              <a:stretch/>
            </p:blipFill>
            <p:spPr>
              <a:xfrm>
                <a:off x="5522247" y="3021349"/>
                <a:ext cx="647157" cy="794571"/>
              </a:xfrm>
              <a:prstGeom prst="rect">
                <a:avLst/>
              </a:prstGeom>
            </p:spPr>
          </p:pic>
        </p:grpSp>
      </p:grpSp>
      <p:cxnSp>
        <p:nvCxnSpPr>
          <p:cNvPr id="23" name="Straight Arrow Connector 7"/>
          <p:cNvCxnSpPr>
            <a:cxnSpLocks noChangeShapeType="1"/>
          </p:cNvCxnSpPr>
          <p:nvPr/>
        </p:nvCxnSpPr>
        <p:spPr bwMode="auto">
          <a:xfrm flipH="1" flipV="1">
            <a:off x="3663822" y="3040354"/>
            <a:ext cx="935180" cy="45749"/>
          </a:xfrm>
          <a:prstGeom prst="straightConnector1">
            <a:avLst/>
          </a:prstGeom>
          <a:noFill/>
          <a:ln w="9525" algn="ctr">
            <a:solidFill>
              <a:schemeClr val="tx2">
                <a:lumMod val="75000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131412" y="2872416"/>
            <a:ext cx="1960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dirty="0" smtClean="0"/>
              <a:t>Suspect:</a:t>
            </a:r>
          </a:p>
          <a:p>
            <a:pPr algn="ctr"/>
            <a:r>
              <a:rPr lang="en-US" dirty="0" smtClean="0"/>
              <a:t>Innocent or Guilty?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42"/>
    </mc:Choice>
    <mc:Fallback xmlns="">
      <p:transition spd="slow" advTm="21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Lindsay &amp; Wells (1985)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en-US" b="1" dirty="0" smtClean="0"/>
              <a:t>Simultaneous lineup</a:t>
            </a:r>
          </a:p>
          <a:p>
            <a:pPr lvl="1">
              <a:buClrTx/>
              <a:buFont typeface="Wingdings" pitchFamily="2" charset="2"/>
              <a:buChar char="§"/>
              <a:defRPr/>
            </a:pPr>
            <a:r>
              <a:rPr lang="en-US" sz="2000" b="1" dirty="0" smtClean="0"/>
              <a:t>Correct ID rate =  0.58</a:t>
            </a:r>
          </a:p>
          <a:p>
            <a:pPr lvl="1">
              <a:buClrTx/>
              <a:buFont typeface="Wingdings" pitchFamily="2" charset="2"/>
              <a:buChar char="§"/>
              <a:defRPr/>
            </a:pPr>
            <a:r>
              <a:rPr lang="en-US" sz="2000" b="1" dirty="0" smtClean="0"/>
              <a:t>False ID rate   =    0.43</a:t>
            </a:r>
          </a:p>
          <a:p>
            <a:pPr eaLnBrk="1" hangingPunct="1">
              <a:spcBef>
                <a:spcPts val="2400"/>
              </a:spcBef>
              <a:buClrTx/>
              <a:buFont typeface="Wingdings" pitchFamily="2" charset="2"/>
              <a:buChar char="Ø"/>
              <a:defRPr/>
            </a:pPr>
            <a:r>
              <a:rPr lang="en-US" b="1" dirty="0" smtClean="0"/>
              <a:t>Sequential lineup</a:t>
            </a:r>
          </a:p>
          <a:p>
            <a:pPr lvl="1">
              <a:buClrTx/>
              <a:buFont typeface="Wingdings" pitchFamily="2" charset="2"/>
              <a:buChar char="§"/>
              <a:defRPr/>
            </a:pPr>
            <a:r>
              <a:rPr lang="en-US" sz="2000" b="1" dirty="0"/>
              <a:t>Correct ID rate =  </a:t>
            </a:r>
            <a:r>
              <a:rPr lang="en-US" sz="2000" b="1" dirty="0" smtClean="0"/>
              <a:t>0.50</a:t>
            </a:r>
            <a:endParaRPr lang="en-US" sz="2000" b="1" dirty="0"/>
          </a:p>
          <a:p>
            <a:pPr lvl="1">
              <a:spcAft>
                <a:spcPts val="1200"/>
              </a:spcAft>
              <a:buClrTx/>
              <a:buFont typeface="Wingdings" pitchFamily="2" charset="2"/>
              <a:buChar char="§"/>
              <a:defRPr/>
            </a:pPr>
            <a:r>
              <a:rPr lang="en-US" sz="2000" b="1" dirty="0"/>
              <a:t>False ID rate   =    </a:t>
            </a:r>
            <a:r>
              <a:rPr lang="en-US" sz="2000" b="1" dirty="0" smtClean="0"/>
              <a:t>0.17</a:t>
            </a:r>
            <a:endParaRPr lang="en-US" sz="2000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53051" y="2489626"/>
            <a:ext cx="5687" cy="1481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3500651" y="2489626"/>
            <a:ext cx="15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506338" y="3967619"/>
            <a:ext cx="15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653051" y="2119273"/>
            <a:ext cx="5687" cy="14676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500651" y="2119273"/>
            <a:ext cx="15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506338" y="3586906"/>
            <a:ext cx="15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673522" y="218996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.58 / .43 = 1.35</a:t>
            </a:r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699" y="35596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.50 / .17 = 2.94</a:t>
            </a:r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5484" y="2891962"/>
            <a:ext cx="258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Diagnosticity Ratio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5105399" y="2374633"/>
            <a:ext cx="838200" cy="611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105399" y="3119925"/>
            <a:ext cx="838200" cy="624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93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3"/>
          <a:stretch/>
        </p:blipFill>
        <p:spPr bwMode="auto">
          <a:xfrm>
            <a:off x="1481328" y="533398"/>
            <a:ext cx="6019800" cy="534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71" y="1483623"/>
            <a:ext cx="6132058" cy="43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signal detection theory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1. There </a:t>
            </a:r>
            <a:r>
              <a:rPr lang="en-US" sz="2800" dirty="0"/>
              <a:t>are two </a:t>
            </a:r>
            <a:r>
              <a:rPr lang="en-US" sz="2800" dirty="0" smtClean="0"/>
              <a:t>true states </a:t>
            </a:r>
            <a:r>
              <a:rPr lang="en-US" sz="2800" dirty="0"/>
              <a:t>of the </a:t>
            </a:r>
            <a:r>
              <a:rPr lang="en-US" sz="2800" dirty="0" smtClean="0"/>
              <a:t>world</a:t>
            </a:r>
          </a:p>
          <a:p>
            <a:pPr lvl="1"/>
            <a:r>
              <a:rPr lang="en-US" sz="1800" dirty="0" smtClean="0"/>
              <a:t>An enemy plane is either present or absent in the sky</a:t>
            </a:r>
            <a:endParaRPr lang="en-US" sz="1800" dirty="0"/>
          </a:p>
          <a:p>
            <a:pPr lvl="1"/>
            <a:r>
              <a:rPr lang="en-US" sz="1800" dirty="0" smtClean="0"/>
              <a:t>A disease </a:t>
            </a:r>
            <a:r>
              <a:rPr lang="en-US" sz="1800" dirty="0"/>
              <a:t>is either present or </a:t>
            </a:r>
            <a:r>
              <a:rPr lang="en-US" sz="1800" dirty="0" smtClean="0"/>
              <a:t>absent in a patient</a:t>
            </a:r>
            <a:endParaRPr lang="en-US" sz="1800" dirty="0"/>
          </a:p>
          <a:p>
            <a:pPr lvl="1"/>
            <a:r>
              <a:rPr lang="en-US" sz="1800" dirty="0" smtClean="0"/>
              <a:t>A guilty </a:t>
            </a:r>
            <a:r>
              <a:rPr lang="en-US" sz="1800" dirty="0"/>
              <a:t>suspect is either present or </a:t>
            </a:r>
            <a:r>
              <a:rPr lang="en-US" sz="1800" dirty="0" smtClean="0"/>
              <a:t>absent in a lineup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800" dirty="0" smtClean="0"/>
              <a:t>2. An imperfect diagnostic procedure is used to make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decision (the target is "present</a:t>
            </a:r>
            <a:r>
              <a:rPr lang="en-US" sz="2800" dirty="0"/>
              <a:t>" or "absent</a:t>
            </a:r>
            <a:r>
              <a:rPr lang="en-US" sz="2800" dirty="0" smtClean="0"/>
              <a:t>")</a:t>
            </a:r>
          </a:p>
          <a:p>
            <a:pPr lvl="1"/>
            <a:r>
              <a:rPr lang="en-US" sz="1800" dirty="0" smtClean="0"/>
              <a:t>An air-defense radar system</a:t>
            </a:r>
          </a:p>
          <a:p>
            <a:pPr lvl="1"/>
            <a:r>
              <a:rPr lang="en-US" sz="1800" dirty="0" smtClean="0"/>
              <a:t>A medical test</a:t>
            </a:r>
          </a:p>
          <a:p>
            <a:pPr lvl="1"/>
            <a:r>
              <a:rPr lang="en-US" sz="1800" dirty="0" smtClean="0"/>
              <a:t>An eyewitness presented with a lineup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32" y="1947672"/>
            <a:ext cx="3011487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X 2 Table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3254883" y="3076575"/>
            <a:ext cx="730263" cy="352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985146" y="2457450"/>
            <a:ext cx="729729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5.5|1.1|1.1|3.8|0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5.5|1.1|1.1|3.8|0.6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52654</TotalTime>
  <Words>840</Words>
  <Application>Microsoft Office PowerPoint</Application>
  <PresentationFormat>On-screen Show (4:3)</PresentationFormat>
  <Paragraphs>168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Clarity</vt:lpstr>
      <vt:lpstr>Signal-detection theory and receiver operating characteristic (roc) analysis</vt:lpstr>
      <vt:lpstr>Eyewitness Memory and  Wrongful Convictions</vt:lpstr>
      <vt:lpstr>The Case of Ronald Cotton</vt:lpstr>
      <vt:lpstr>Eyewitness Identification Procedures</vt:lpstr>
      <vt:lpstr>Eyewitness Identification Procedures</vt:lpstr>
      <vt:lpstr>Lindsay &amp; Wells (1985)</vt:lpstr>
      <vt:lpstr>PowerPoint Presentation</vt:lpstr>
      <vt:lpstr>When does signal detection theory apply?</vt:lpstr>
      <vt:lpstr>2 X 2 Table</vt:lpstr>
      <vt:lpstr>2 X 2 Table</vt:lpstr>
      <vt:lpstr>2 X 2 Table</vt:lpstr>
      <vt:lpstr>2 X 2 Table</vt:lpstr>
      <vt:lpstr>2 X 2 Table</vt:lpstr>
      <vt:lpstr>2 X 2 Table</vt:lpstr>
      <vt:lpstr>2 X 2 Table</vt:lpstr>
      <vt:lpstr>2 X 2 Table</vt:lpstr>
      <vt:lpstr>2 X 2 Table</vt:lpstr>
      <vt:lpstr>Signal Detection Theory</vt:lpstr>
      <vt:lpstr>Signal Detection Theory: Response Bias</vt:lpstr>
      <vt:lpstr>Signal Detection Theory: Response Bias</vt:lpstr>
      <vt:lpstr>Signal Detection Theory: Response Bias</vt:lpstr>
      <vt:lpstr>Signal Detection Theory: Response Bias</vt:lpstr>
      <vt:lpstr>Signal Detection Theory: Response Bias</vt:lpstr>
      <vt:lpstr>Signal Detection Theory: Response Bias</vt:lpstr>
      <vt:lpstr>Signal Detection Theory: Discriminability</vt:lpstr>
      <vt:lpstr>Signal Detection Theory: Discriminability</vt:lpstr>
      <vt:lpstr>Signal Detection Theory: Discriminability</vt:lpstr>
      <vt:lpstr>Signal Detection Theory: Discriminability</vt:lpstr>
      <vt:lpstr>Signal Detection Theory: Discriminability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Receiver Operating Characteristic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Receiver Operating Characteristic Analysis in the Assessment in Eyewitness Memory</dc:title>
  <dc:creator>Laura Mickes</dc:creator>
  <cp:lastModifiedBy>John Wixted</cp:lastModifiedBy>
  <cp:revision>1408</cp:revision>
  <cp:lastPrinted>2013-03-09T06:03:00Z</cp:lastPrinted>
  <dcterms:created xsi:type="dcterms:W3CDTF">2011-11-20T03:40:17Z</dcterms:created>
  <dcterms:modified xsi:type="dcterms:W3CDTF">2014-10-07T18:57:05Z</dcterms:modified>
</cp:coreProperties>
</file>