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4.xml" ContentType="application/vnd.openxmlformats-officedocument.presentationml.tags+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6.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handoutMasterIdLst>
    <p:handoutMasterId r:id="rId64"/>
  </p:handoutMasterIdLst>
  <p:sldIdLst>
    <p:sldId id="531" r:id="rId2"/>
    <p:sldId id="489" r:id="rId3"/>
    <p:sldId id="392" r:id="rId4"/>
    <p:sldId id="437" r:id="rId5"/>
    <p:sldId id="518" r:id="rId6"/>
    <p:sldId id="533" r:id="rId7"/>
    <p:sldId id="532" r:id="rId8"/>
    <p:sldId id="493" r:id="rId9"/>
    <p:sldId id="494" r:id="rId10"/>
    <p:sldId id="495" r:id="rId11"/>
    <p:sldId id="496" r:id="rId12"/>
    <p:sldId id="497" r:id="rId13"/>
    <p:sldId id="502" r:id="rId14"/>
    <p:sldId id="503" r:id="rId15"/>
    <p:sldId id="534" r:id="rId16"/>
    <p:sldId id="535" r:id="rId17"/>
    <p:sldId id="536" r:id="rId18"/>
    <p:sldId id="537" r:id="rId19"/>
    <p:sldId id="538" r:id="rId20"/>
    <p:sldId id="539" r:id="rId21"/>
    <p:sldId id="540" r:id="rId22"/>
    <p:sldId id="541" r:id="rId23"/>
    <p:sldId id="504" r:id="rId24"/>
    <p:sldId id="505" r:id="rId25"/>
    <p:sldId id="506" r:id="rId26"/>
    <p:sldId id="507" r:id="rId27"/>
    <p:sldId id="509" r:id="rId28"/>
    <p:sldId id="510" r:id="rId29"/>
    <p:sldId id="512" r:id="rId30"/>
    <p:sldId id="513" r:id="rId31"/>
    <p:sldId id="514" r:id="rId32"/>
    <p:sldId id="515" r:id="rId33"/>
    <p:sldId id="516" r:id="rId34"/>
    <p:sldId id="517" r:id="rId35"/>
    <p:sldId id="519" r:id="rId36"/>
    <p:sldId id="520" r:id="rId37"/>
    <p:sldId id="521" r:id="rId38"/>
    <p:sldId id="522" r:id="rId39"/>
    <p:sldId id="523" r:id="rId40"/>
    <p:sldId id="444" r:id="rId41"/>
    <p:sldId id="462" r:id="rId42"/>
    <p:sldId id="445" r:id="rId43"/>
    <p:sldId id="466" r:id="rId44"/>
    <p:sldId id="488" r:id="rId45"/>
    <p:sldId id="542" r:id="rId46"/>
    <p:sldId id="524" r:id="rId47"/>
    <p:sldId id="525" r:id="rId48"/>
    <p:sldId id="526" r:id="rId49"/>
    <p:sldId id="544" r:id="rId50"/>
    <p:sldId id="545" r:id="rId51"/>
    <p:sldId id="548" r:id="rId52"/>
    <p:sldId id="547" r:id="rId53"/>
    <p:sldId id="549" r:id="rId54"/>
    <p:sldId id="543" r:id="rId55"/>
    <p:sldId id="527" r:id="rId56"/>
    <p:sldId id="528" r:id="rId57"/>
    <p:sldId id="529" r:id="rId58"/>
    <p:sldId id="484" r:id="rId59"/>
    <p:sldId id="485" r:id="rId60"/>
    <p:sldId id="486" r:id="rId61"/>
    <p:sldId id="487" r:id="rId6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33">
          <p15:clr>
            <a:srgbClr val="A4A3A4"/>
          </p15:clr>
        </p15:guide>
        <p15:guide id="2" pos="2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4" autoAdjust="0"/>
    <p:restoredTop sz="93813" autoAdjust="0"/>
  </p:normalViewPr>
  <p:slideViewPr>
    <p:cSldViewPr snapToGrid="0" snapToObjects="1" showGuides="1">
      <p:cViewPr>
        <p:scale>
          <a:sx n="100" d="100"/>
          <a:sy n="100" d="100"/>
        </p:scale>
        <p:origin x="-948" y="-552"/>
      </p:cViewPr>
      <p:guideLst>
        <p:guide orient="horz" pos="4233"/>
        <p:guide pos="283"/>
      </p:guideLst>
    </p:cSldViewPr>
  </p:slideViewPr>
  <p:outlineViewPr>
    <p:cViewPr>
      <p:scale>
        <a:sx n="33" d="100"/>
        <a:sy n="33" d="100"/>
      </p:scale>
      <p:origin x="0" y="9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F5BA26A-220B-E040-9454-718426D2A634}" type="datetimeFigureOut">
              <a:rPr lang="en-US" smtClean="0"/>
              <a:t>10/3/2016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EFB1E27-0F1F-0644-9860-9989FAA0A4E7}" type="slidenum">
              <a:rPr lang="en-US" smtClean="0"/>
              <a:t>‹#›</a:t>
            </a:fld>
            <a:endParaRPr lang="en-US"/>
          </a:p>
        </p:txBody>
      </p:sp>
    </p:spTree>
    <p:extLst>
      <p:ext uri="{BB962C8B-B14F-4D97-AF65-F5344CB8AC3E}">
        <p14:creationId xmlns:p14="http://schemas.microsoft.com/office/powerpoint/2010/main" val="128075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709CA36-AE26-5A42-A1B1-3D691E30715A}" type="datetimeFigureOut">
              <a:rPr lang="en-US" smtClean="0"/>
              <a:pPr/>
              <a:t>10/3/2016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BD0E5DC-6E82-2642-8557-7E4450B78228}" type="slidenum">
              <a:rPr lang="en-US" smtClean="0"/>
              <a:pPr/>
              <a:t>‹#›</a:t>
            </a:fld>
            <a:endParaRPr lang="en-US"/>
          </a:p>
        </p:txBody>
      </p:sp>
    </p:spTree>
    <p:extLst>
      <p:ext uri="{BB962C8B-B14F-4D97-AF65-F5344CB8AC3E}">
        <p14:creationId xmlns:p14="http://schemas.microsoft.com/office/powerpoint/2010/main" val="2902311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D0E5DC-6E82-2642-8557-7E4450B78228}" type="slidenum">
              <a:rPr lang="en-US" smtClean="0"/>
              <a:pPr/>
              <a:t>1</a:t>
            </a:fld>
            <a:endParaRPr lang="en-US"/>
          </a:p>
        </p:txBody>
      </p:sp>
    </p:spTree>
    <p:extLst>
      <p:ext uri="{BB962C8B-B14F-4D97-AF65-F5344CB8AC3E}">
        <p14:creationId xmlns:p14="http://schemas.microsoft.com/office/powerpoint/2010/main" val="199949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10</a:t>
            </a:fld>
            <a:endParaRPr lang="en-US"/>
          </a:p>
        </p:txBody>
      </p:sp>
    </p:spTree>
    <p:extLst>
      <p:ext uri="{BB962C8B-B14F-4D97-AF65-F5344CB8AC3E}">
        <p14:creationId xmlns:p14="http://schemas.microsoft.com/office/powerpoint/2010/main" val="368403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11</a:t>
            </a:fld>
            <a:endParaRPr lang="en-US"/>
          </a:p>
        </p:txBody>
      </p:sp>
    </p:spTree>
    <p:extLst>
      <p:ext uri="{BB962C8B-B14F-4D97-AF65-F5344CB8AC3E}">
        <p14:creationId xmlns:p14="http://schemas.microsoft.com/office/powerpoint/2010/main" val="368403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12</a:t>
            </a:fld>
            <a:endParaRPr lang="en-US" smtClean="0">
              <a:latin typeface="Arial" charset="0"/>
            </a:endParaRPr>
          </a:p>
        </p:txBody>
      </p:sp>
    </p:spTree>
    <p:extLst>
      <p:ext uri="{BB962C8B-B14F-4D97-AF65-F5344CB8AC3E}">
        <p14:creationId xmlns:p14="http://schemas.microsoft.com/office/powerpoint/2010/main" val="286192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13</a:t>
            </a:fld>
            <a:endParaRPr lang="en-US" smtClean="0">
              <a:latin typeface="Arial" charset="0"/>
            </a:endParaRPr>
          </a:p>
        </p:txBody>
      </p:sp>
    </p:spTree>
    <p:extLst>
      <p:ext uri="{BB962C8B-B14F-4D97-AF65-F5344CB8AC3E}">
        <p14:creationId xmlns:p14="http://schemas.microsoft.com/office/powerpoint/2010/main" val="240931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14</a:t>
            </a:fld>
            <a:endParaRPr lang="en-US" smtClean="0">
              <a:latin typeface="Arial" charset="0"/>
            </a:endParaRPr>
          </a:p>
        </p:txBody>
      </p:sp>
    </p:spTree>
    <p:extLst>
      <p:ext uri="{BB962C8B-B14F-4D97-AF65-F5344CB8AC3E}">
        <p14:creationId xmlns:p14="http://schemas.microsoft.com/office/powerpoint/2010/main" val="240931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15</a:t>
            </a:fld>
            <a:endParaRPr lang="en-US"/>
          </a:p>
        </p:txBody>
      </p:sp>
    </p:spTree>
    <p:extLst>
      <p:ext uri="{BB962C8B-B14F-4D97-AF65-F5344CB8AC3E}">
        <p14:creationId xmlns:p14="http://schemas.microsoft.com/office/powerpoint/2010/main" val="176524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16</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17</a:t>
            </a:fld>
            <a:endParaRPr lang="en-US" smtClean="0">
              <a:latin typeface="Arial" charset="0"/>
            </a:endParaRPr>
          </a:p>
        </p:txBody>
      </p:sp>
    </p:spTree>
    <p:extLst>
      <p:ext uri="{BB962C8B-B14F-4D97-AF65-F5344CB8AC3E}">
        <p14:creationId xmlns:p14="http://schemas.microsoft.com/office/powerpoint/2010/main" val="38273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18</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19</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a:t>
            </a:fld>
            <a:endParaRPr lang="en-US"/>
          </a:p>
        </p:txBody>
      </p:sp>
    </p:spTree>
    <p:extLst>
      <p:ext uri="{BB962C8B-B14F-4D97-AF65-F5344CB8AC3E}">
        <p14:creationId xmlns:p14="http://schemas.microsoft.com/office/powerpoint/2010/main" val="221726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20</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21</a:t>
            </a:fld>
            <a:endParaRPr lang="en-US"/>
          </a:p>
        </p:txBody>
      </p:sp>
    </p:spTree>
    <p:extLst>
      <p:ext uri="{BB962C8B-B14F-4D97-AF65-F5344CB8AC3E}">
        <p14:creationId xmlns:p14="http://schemas.microsoft.com/office/powerpoint/2010/main" val="368403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22</a:t>
            </a:fld>
            <a:endParaRPr lang="en-US"/>
          </a:p>
        </p:txBody>
      </p:sp>
    </p:spTree>
    <p:extLst>
      <p:ext uri="{BB962C8B-B14F-4D97-AF65-F5344CB8AC3E}">
        <p14:creationId xmlns:p14="http://schemas.microsoft.com/office/powerpoint/2010/main" val="368403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23</a:t>
            </a:fld>
            <a:endParaRPr lang="en-US"/>
          </a:p>
        </p:txBody>
      </p:sp>
    </p:spTree>
    <p:extLst>
      <p:ext uri="{BB962C8B-B14F-4D97-AF65-F5344CB8AC3E}">
        <p14:creationId xmlns:p14="http://schemas.microsoft.com/office/powerpoint/2010/main" val="693421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24</a:t>
            </a:fld>
            <a:endParaRPr lang="en-US"/>
          </a:p>
        </p:txBody>
      </p:sp>
    </p:spTree>
    <p:extLst>
      <p:ext uri="{BB962C8B-B14F-4D97-AF65-F5344CB8AC3E}">
        <p14:creationId xmlns:p14="http://schemas.microsoft.com/office/powerpoint/2010/main" val="69342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25</a:t>
            </a:fld>
            <a:endParaRPr lang="en-US"/>
          </a:p>
        </p:txBody>
      </p:sp>
    </p:spTree>
    <p:extLst>
      <p:ext uri="{BB962C8B-B14F-4D97-AF65-F5344CB8AC3E}">
        <p14:creationId xmlns:p14="http://schemas.microsoft.com/office/powerpoint/2010/main" val="693421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26</a:t>
            </a:fld>
            <a:endParaRPr lang="en-US"/>
          </a:p>
        </p:txBody>
      </p:sp>
    </p:spTree>
    <p:extLst>
      <p:ext uri="{BB962C8B-B14F-4D97-AF65-F5344CB8AC3E}">
        <p14:creationId xmlns:p14="http://schemas.microsoft.com/office/powerpoint/2010/main" val="69342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27</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28</a:t>
            </a:fld>
            <a:endParaRPr lang="en-US" smtClean="0">
              <a:latin typeface="Arial" charset="0"/>
            </a:endParaRPr>
          </a:p>
        </p:txBody>
      </p:sp>
    </p:spTree>
    <p:extLst>
      <p:ext uri="{BB962C8B-B14F-4D97-AF65-F5344CB8AC3E}">
        <p14:creationId xmlns:p14="http://schemas.microsoft.com/office/powerpoint/2010/main" val="382739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29</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3</a:t>
            </a:fld>
            <a:endParaRPr lang="en-US"/>
          </a:p>
        </p:txBody>
      </p:sp>
    </p:spTree>
    <p:extLst>
      <p:ext uri="{BB962C8B-B14F-4D97-AF65-F5344CB8AC3E}">
        <p14:creationId xmlns:p14="http://schemas.microsoft.com/office/powerpoint/2010/main" val="119535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30</a:t>
            </a:fld>
            <a:endParaRPr lang="en-US" smtClean="0">
              <a:latin typeface="Arial" charset="0"/>
            </a:endParaRPr>
          </a:p>
        </p:txBody>
      </p:sp>
    </p:spTree>
    <p:extLst>
      <p:ext uri="{BB962C8B-B14F-4D97-AF65-F5344CB8AC3E}">
        <p14:creationId xmlns:p14="http://schemas.microsoft.com/office/powerpoint/2010/main" val="2238009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31</a:t>
            </a:fld>
            <a:endParaRPr lang="en-US"/>
          </a:p>
        </p:txBody>
      </p:sp>
    </p:spTree>
    <p:extLst>
      <p:ext uri="{BB962C8B-B14F-4D97-AF65-F5344CB8AC3E}">
        <p14:creationId xmlns:p14="http://schemas.microsoft.com/office/powerpoint/2010/main" val="1824462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32</a:t>
            </a:fld>
            <a:endParaRPr lang="en-US" smtClean="0">
              <a:latin typeface="Arial" charset="0"/>
            </a:endParaRPr>
          </a:p>
        </p:txBody>
      </p:sp>
    </p:spTree>
    <p:extLst>
      <p:ext uri="{BB962C8B-B14F-4D97-AF65-F5344CB8AC3E}">
        <p14:creationId xmlns:p14="http://schemas.microsoft.com/office/powerpoint/2010/main" val="621665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33</a:t>
            </a:fld>
            <a:endParaRPr lang="en-US" smtClean="0">
              <a:latin typeface="Arial" charset="0"/>
            </a:endParaRPr>
          </a:p>
        </p:txBody>
      </p:sp>
    </p:spTree>
    <p:extLst>
      <p:ext uri="{BB962C8B-B14F-4D97-AF65-F5344CB8AC3E}">
        <p14:creationId xmlns:p14="http://schemas.microsoft.com/office/powerpoint/2010/main" val="3158472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3ED247-F9E2-4AB0-BF36-DF1DD55F23C0}" type="slidenum">
              <a:rPr lang="en-US" smtClean="0">
                <a:latin typeface="Arial" charset="0"/>
              </a:rPr>
              <a:pPr/>
              <a:t>34</a:t>
            </a:fld>
            <a:endParaRPr lang="en-US" smtClean="0">
              <a:latin typeface="Arial" charset="0"/>
            </a:endParaRPr>
          </a:p>
        </p:txBody>
      </p:sp>
    </p:spTree>
    <p:extLst>
      <p:ext uri="{BB962C8B-B14F-4D97-AF65-F5344CB8AC3E}">
        <p14:creationId xmlns:p14="http://schemas.microsoft.com/office/powerpoint/2010/main" val="2409317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35</a:t>
            </a:fld>
            <a:endParaRPr lang="en-US"/>
          </a:p>
        </p:txBody>
      </p:sp>
    </p:spTree>
    <p:extLst>
      <p:ext uri="{BB962C8B-B14F-4D97-AF65-F5344CB8AC3E}">
        <p14:creationId xmlns:p14="http://schemas.microsoft.com/office/powerpoint/2010/main" val="3743091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36</a:t>
            </a:fld>
            <a:endParaRPr lang="en-US"/>
          </a:p>
        </p:txBody>
      </p:sp>
    </p:spTree>
    <p:extLst>
      <p:ext uri="{BB962C8B-B14F-4D97-AF65-F5344CB8AC3E}">
        <p14:creationId xmlns:p14="http://schemas.microsoft.com/office/powerpoint/2010/main" val="3743091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37</a:t>
            </a:fld>
            <a:endParaRPr lang="en-US"/>
          </a:p>
        </p:txBody>
      </p:sp>
    </p:spTree>
    <p:extLst>
      <p:ext uri="{BB962C8B-B14F-4D97-AF65-F5344CB8AC3E}">
        <p14:creationId xmlns:p14="http://schemas.microsoft.com/office/powerpoint/2010/main" val="3743091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38</a:t>
            </a:fld>
            <a:endParaRPr lang="en-US"/>
          </a:p>
        </p:txBody>
      </p:sp>
    </p:spTree>
    <p:extLst>
      <p:ext uri="{BB962C8B-B14F-4D97-AF65-F5344CB8AC3E}">
        <p14:creationId xmlns:p14="http://schemas.microsoft.com/office/powerpoint/2010/main" val="3743091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39</a:t>
            </a:fld>
            <a:endParaRPr lang="en-US"/>
          </a:p>
        </p:txBody>
      </p:sp>
    </p:spTree>
    <p:extLst>
      <p:ext uri="{BB962C8B-B14F-4D97-AF65-F5344CB8AC3E}">
        <p14:creationId xmlns:p14="http://schemas.microsoft.com/office/powerpoint/2010/main" val="374309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F85B1-C2D5-3942-84B8-63EA23E10077}" type="slidenum">
              <a:rPr lang="en-US" smtClean="0"/>
              <a:t>4</a:t>
            </a:fld>
            <a:endParaRPr lang="en-US"/>
          </a:p>
        </p:txBody>
      </p:sp>
    </p:spTree>
    <p:extLst>
      <p:ext uri="{BB962C8B-B14F-4D97-AF65-F5344CB8AC3E}">
        <p14:creationId xmlns:p14="http://schemas.microsoft.com/office/powerpoint/2010/main" val="1195353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40</a:t>
            </a:fld>
            <a:endParaRPr lang="en-US"/>
          </a:p>
        </p:txBody>
      </p:sp>
    </p:spTree>
    <p:extLst>
      <p:ext uri="{BB962C8B-B14F-4D97-AF65-F5344CB8AC3E}">
        <p14:creationId xmlns:p14="http://schemas.microsoft.com/office/powerpoint/2010/main" val="59455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41</a:t>
            </a:fld>
            <a:endParaRPr lang="en-US"/>
          </a:p>
        </p:txBody>
      </p:sp>
    </p:spTree>
    <p:extLst>
      <p:ext uri="{BB962C8B-B14F-4D97-AF65-F5344CB8AC3E}">
        <p14:creationId xmlns:p14="http://schemas.microsoft.com/office/powerpoint/2010/main" val="202924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42</a:t>
            </a:fld>
            <a:endParaRPr lang="en-US"/>
          </a:p>
        </p:txBody>
      </p:sp>
    </p:spTree>
    <p:extLst>
      <p:ext uri="{BB962C8B-B14F-4D97-AF65-F5344CB8AC3E}">
        <p14:creationId xmlns:p14="http://schemas.microsoft.com/office/powerpoint/2010/main" val="4247218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43</a:t>
            </a:fld>
            <a:endParaRPr lang="en-US"/>
          </a:p>
        </p:txBody>
      </p:sp>
    </p:spTree>
    <p:extLst>
      <p:ext uri="{BB962C8B-B14F-4D97-AF65-F5344CB8AC3E}">
        <p14:creationId xmlns:p14="http://schemas.microsoft.com/office/powerpoint/2010/main" val="2618791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44</a:t>
            </a:fld>
            <a:endParaRPr lang="en-US"/>
          </a:p>
        </p:txBody>
      </p:sp>
    </p:spTree>
    <p:extLst>
      <p:ext uri="{BB962C8B-B14F-4D97-AF65-F5344CB8AC3E}">
        <p14:creationId xmlns:p14="http://schemas.microsoft.com/office/powerpoint/2010/main" val="2217267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0A071-0F20-4422-97B3-CED0EF936652}" type="slidenum">
              <a:rPr lang="en-US" altLang="en-US"/>
              <a:pPr/>
              <a:t>45</a:t>
            </a:fld>
            <a:endParaRPr lang="en-US" altLang="en-US"/>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6BFDFC3-3602-4D9C-8A3F-F7E7C631E5D5}" type="slidenum">
              <a:rPr lang="en-US" altLang="en-US" smtClean="0">
                <a:latin typeface="Arial" charset="0"/>
              </a:rPr>
              <a:pPr/>
              <a:t>46</a:t>
            </a:fld>
            <a:endParaRPr lang="en-US" alt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1B24302-5939-481F-9519-C93D006DB4F4}" type="slidenum">
              <a:rPr lang="en-US" altLang="en-US" smtClean="0">
                <a:latin typeface="Arial" charset="0"/>
              </a:rPr>
              <a:pPr/>
              <a:t>47</a:t>
            </a:fld>
            <a:endParaRPr lang="en-US" alt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681B650-5BD1-4F12-9E70-410DE8A280A7}" type="slidenum">
              <a:rPr lang="en-US" altLang="en-US" smtClean="0">
                <a:latin typeface="Arial" charset="0"/>
              </a:rPr>
              <a:pPr/>
              <a:t>48</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49</a:t>
            </a:fld>
            <a:endParaRPr lang="en-US"/>
          </a:p>
        </p:txBody>
      </p:sp>
    </p:spTree>
    <p:extLst>
      <p:ext uri="{BB962C8B-B14F-4D97-AF65-F5344CB8AC3E}">
        <p14:creationId xmlns:p14="http://schemas.microsoft.com/office/powerpoint/2010/main" val="186638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5</a:t>
            </a:fld>
            <a:endParaRPr lang="en-US"/>
          </a:p>
        </p:txBody>
      </p:sp>
    </p:spTree>
    <p:extLst>
      <p:ext uri="{BB962C8B-B14F-4D97-AF65-F5344CB8AC3E}">
        <p14:creationId xmlns:p14="http://schemas.microsoft.com/office/powerpoint/2010/main" val="783854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C43B0-064D-434A-BD83-CDDFAFE28727}" type="slidenum">
              <a:rPr lang="en-US" altLang="en-US"/>
              <a:pPr/>
              <a:t>50</a:t>
            </a:fld>
            <a:endParaRPr lang="en-US" altLang="en-US"/>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EBABF-BE33-4BB0-A926-623A7E68B70F}" type="slidenum">
              <a:rPr lang="en-US" altLang="en-US"/>
              <a:pPr/>
              <a:t>51</a:t>
            </a:fld>
            <a:endParaRPr lang="en-US" altLang="en-US"/>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EBABF-BE33-4BB0-A926-623A7E68B70F}" type="slidenum">
              <a:rPr lang="en-US" altLang="en-US"/>
              <a:pPr/>
              <a:t>52</a:t>
            </a:fld>
            <a:endParaRPr lang="en-US" altLang="en-US"/>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C43B0-064D-434A-BD83-CDDFAFE28727}" type="slidenum">
              <a:rPr lang="en-US" altLang="en-US"/>
              <a:pPr/>
              <a:t>53</a:t>
            </a:fld>
            <a:endParaRPr lang="en-US" altLang="en-US"/>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54</a:t>
            </a:fld>
            <a:endParaRPr lang="en-US"/>
          </a:p>
        </p:txBody>
      </p:sp>
    </p:spTree>
    <p:extLst>
      <p:ext uri="{BB962C8B-B14F-4D97-AF65-F5344CB8AC3E}">
        <p14:creationId xmlns:p14="http://schemas.microsoft.com/office/powerpoint/2010/main" val="3504541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049F9-D8DE-4B7C-8067-638EB523FE77}" type="slidenum">
              <a:rPr lang="en-US" altLang="en-US"/>
              <a:pPr/>
              <a:t>55</a:t>
            </a:fld>
            <a:endParaRPr lang="en-US" altLang="en-US"/>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0FA3E-65EE-45BC-A703-36E36CB23675}" type="slidenum">
              <a:rPr lang="en-US" altLang="en-US"/>
              <a:pPr/>
              <a:t>56</a:t>
            </a:fld>
            <a:endParaRPr lang="en-US" alt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57</a:t>
            </a:fld>
            <a:endParaRPr lang="en-US"/>
          </a:p>
        </p:txBody>
      </p:sp>
    </p:spTree>
    <p:extLst>
      <p:ext uri="{BB962C8B-B14F-4D97-AF65-F5344CB8AC3E}">
        <p14:creationId xmlns:p14="http://schemas.microsoft.com/office/powerpoint/2010/main" val="517233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58</a:t>
            </a:fld>
            <a:endParaRPr lang="en-US"/>
          </a:p>
        </p:txBody>
      </p:sp>
    </p:spTree>
    <p:extLst>
      <p:ext uri="{BB962C8B-B14F-4D97-AF65-F5344CB8AC3E}">
        <p14:creationId xmlns:p14="http://schemas.microsoft.com/office/powerpoint/2010/main" val="916164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59</a:t>
            </a:fld>
            <a:endParaRPr lang="en-US"/>
          </a:p>
        </p:txBody>
      </p:sp>
    </p:spTree>
    <p:extLst>
      <p:ext uri="{BB962C8B-B14F-4D97-AF65-F5344CB8AC3E}">
        <p14:creationId xmlns:p14="http://schemas.microsoft.com/office/powerpoint/2010/main" val="91616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6</a:t>
            </a:fld>
            <a:endParaRPr lang="en-US"/>
          </a:p>
        </p:txBody>
      </p:sp>
    </p:spTree>
    <p:extLst>
      <p:ext uri="{BB962C8B-B14F-4D97-AF65-F5344CB8AC3E}">
        <p14:creationId xmlns:p14="http://schemas.microsoft.com/office/powerpoint/2010/main" val="7838540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60</a:t>
            </a:fld>
            <a:endParaRPr lang="en-US"/>
          </a:p>
        </p:txBody>
      </p:sp>
    </p:spTree>
    <p:extLst>
      <p:ext uri="{BB962C8B-B14F-4D97-AF65-F5344CB8AC3E}">
        <p14:creationId xmlns:p14="http://schemas.microsoft.com/office/powerpoint/2010/main" val="916164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61</a:t>
            </a:fld>
            <a:endParaRPr lang="en-US"/>
          </a:p>
        </p:txBody>
      </p:sp>
    </p:spTree>
    <p:extLst>
      <p:ext uri="{BB962C8B-B14F-4D97-AF65-F5344CB8AC3E}">
        <p14:creationId xmlns:p14="http://schemas.microsoft.com/office/powerpoint/2010/main" val="405418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7</a:t>
            </a:fld>
            <a:endParaRPr lang="en-US"/>
          </a:p>
        </p:txBody>
      </p:sp>
    </p:spTree>
    <p:extLst>
      <p:ext uri="{BB962C8B-B14F-4D97-AF65-F5344CB8AC3E}">
        <p14:creationId xmlns:p14="http://schemas.microsoft.com/office/powerpoint/2010/main" val="251487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8</a:t>
            </a:fld>
            <a:endParaRPr lang="en-US"/>
          </a:p>
        </p:txBody>
      </p:sp>
    </p:spTree>
    <p:extLst>
      <p:ext uri="{BB962C8B-B14F-4D97-AF65-F5344CB8AC3E}">
        <p14:creationId xmlns:p14="http://schemas.microsoft.com/office/powerpoint/2010/main" val="368403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0E5DC-6E82-2642-8557-7E4450B78228}" type="slidenum">
              <a:rPr lang="en-US" smtClean="0"/>
              <a:pPr/>
              <a:t>9</a:t>
            </a:fld>
            <a:endParaRPr lang="en-US"/>
          </a:p>
        </p:txBody>
      </p:sp>
    </p:spTree>
    <p:extLst>
      <p:ext uri="{BB962C8B-B14F-4D97-AF65-F5344CB8AC3E}">
        <p14:creationId xmlns:p14="http://schemas.microsoft.com/office/powerpoint/2010/main" val="368403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D80905-1E0F-834D-A952-B30A848980ED}"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80905-1E0F-834D-A952-B30A848980ED}"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80905-1E0F-834D-A952-B30A848980ED}"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DB0400AC-E7CE-4ACB-A52F-12F22B43A24B}"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24496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80905-1E0F-834D-A952-B30A848980ED}"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80905-1E0F-834D-A952-B30A848980ED}"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1288-6DCD-EE47-8433-9ECD99848E1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80905-1E0F-834D-A952-B30A848980ED}"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D80905-1E0F-834D-A952-B30A848980ED}" type="datetimeFigureOut">
              <a:rPr lang="en-US" smtClean="0"/>
              <a:pPr/>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11288-6DCD-EE47-8433-9ECD99848E1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80905-1E0F-834D-A952-B30A848980ED}" type="datetimeFigureOut">
              <a:rPr lang="en-US" smtClean="0"/>
              <a:pPr/>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80905-1E0F-834D-A952-B30A848980ED}" type="datetimeFigureOut">
              <a:rPr lang="en-US" smtClean="0"/>
              <a:pPr/>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80905-1E0F-834D-A952-B30A848980ED}"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1288-6DCD-EE47-8433-9ECD99848E1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80905-1E0F-834D-A952-B30A848980ED}"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1288-6DCD-EE47-8433-9ECD99848E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1D80905-1E0F-834D-A952-B30A848980ED}" type="datetimeFigureOut">
              <a:rPr lang="en-US" smtClean="0"/>
              <a:pPr/>
              <a:t>10/3/2016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7C11288-6DCD-EE47-8433-9ECD99848E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6.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6.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6.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6.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6.emf"/><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6.emf"/><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5.wdp"/><Relationship Id="rId3" Type="http://schemas.openxmlformats.org/officeDocument/2006/relationships/notesSlide" Target="../notesSlides/notesSlide3.xml"/><Relationship Id="rId7" Type="http://schemas.microsoft.com/office/2007/relationships/hdphoto" Target="../media/hdphoto2.wdp"/><Relationship Id="rId12"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7.jpeg"/><Relationship Id="rId4" Type="http://schemas.openxmlformats.org/officeDocument/2006/relationships/image" Target="../media/image4.jpeg"/><Relationship Id="rId9" Type="http://schemas.microsoft.com/office/2007/relationships/hdphoto" Target="../media/hdphoto3.wdp"/><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6.emf"/><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getthediagnosis.org/roc.html" TargetMode="Externa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6.emf"/><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6.emf"/><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5.jpg"/><Relationship Id="rId5" Type="http://schemas.openxmlformats.org/officeDocument/2006/relationships/image" Target="../media/image17.emf"/><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5.wdp"/><Relationship Id="rId3" Type="http://schemas.openxmlformats.org/officeDocument/2006/relationships/notesSlide" Target="../notesSlides/notesSlide4.xml"/><Relationship Id="rId7" Type="http://schemas.microsoft.com/office/2007/relationships/hdphoto" Target="../media/hdphoto2.wdp"/><Relationship Id="rId12"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7.jpeg"/><Relationship Id="rId4" Type="http://schemas.openxmlformats.org/officeDocument/2006/relationships/image" Target="../media/image4.jpeg"/><Relationship Id="rId9" Type="http://schemas.microsoft.com/office/2007/relationships/hdphoto" Target="../media/hdphoto3.wdp"/><Relationship Id="rId1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Microsoft_Word_97_-_2003_Document2.doc"/></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47.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9.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slides/_rels/slide4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5.wdp"/><Relationship Id="rId3" Type="http://schemas.openxmlformats.org/officeDocument/2006/relationships/notesSlide" Target="../notesSlides/notesSlide5.xml"/><Relationship Id="rId7" Type="http://schemas.microsoft.com/office/2007/relationships/hdphoto" Target="../media/hdphoto2.wdp"/><Relationship Id="rId12" Type="http://schemas.openxmlformats.org/officeDocument/2006/relationships/image" Target="../media/image8.jpeg"/><Relationship Id="rId17" Type="http://schemas.microsoft.com/office/2007/relationships/hdphoto" Target="../media/hdphoto7.wdp"/><Relationship Id="rId2" Type="http://schemas.openxmlformats.org/officeDocument/2006/relationships/slideLayout" Target="../slideLayouts/slideLayout2.xml"/><Relationship Id="rId16" Type="http://schemas.openxmlformats.org/officeDocument/2006/relationships/image" Target="../media/image10.jpeg"/><Relationship Id="rId1" Type="http://schemas.openxmlformats.org/officeDocument/2006/relationships/tags" Target="../tags/tag3.xml"/><Relationship Id="rId6" Type="http://schemas.openxmlformats.org/officeDocument/2006/relationships/image" Target="../media/image5.jpe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7.jpeg"/><Relationship Id="rId4" Type="http://schemas.openxmlformats.org/officeDocument/2006/relationships/image" Target="../media/image4.jpeg"/><Relationship Id="rId9" Type="http://schemas.microsoft.com/office/2007/relationships/hdphoto" Target="../media/hdphoto3.wdp"/><Relationship Id="rId1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48.wmf"/></Relationships>
</file>

<file path=ppt/slides/_rels/slide5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7.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7.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9922"/>
            <a:ext cx="7848600" cy="844545"/>
          </a:xfrm>
        </p:spPr>
        <p:txBody>
          <a:bodyPr/>
          <a:lstStyle/>
          <a:p>
            <a:r>
              <a:rPr lang="en-US" sz="3200" dirty="0" smtClean="0"/>
              <a:t>Signal-detection theory and receiver operating characteristic (roc) analysis</a:t>
            </a:r>
            <a:endParaRPr lang="en-US" sz="3200" dirty="0"/>
          </a:p>
        </p:txBody>
      </p:sp>
      <p:sp>
        <p:nvSpPr>
          <p:cNvPr id="3" name="TextBox 2"/>
          <p:cNvSpPr txBox="1"/>
          <p:nvPr/>
        </p:nvSpPr>
        <p:spPr>
          <a:xfrm>
            <a:off x="3507474" y="4026089"/>
            <a:ext cx="2115404" cy="830997"/>
          </a:xfrm>
          <a:prstGeom prst="rect">
            <a:avLst/>
          </a:prstGeom>
          <a:noFill/>
        </p:spPr>
        <p:txBody>
          <a:bodyPr wrap="square" rtlCol="0">
            <a:spAutoFit/>
          </a:bodyPr>
          <a:lstStyle/>
          <a:p>
            <a:pPr algn="ctr">
              <a:spcAft>
                <a:spcPts val="1200"/>
              </a:spcAft>
            </a:pPr>
            <a:r>
              <a:rPr lang="en-US" sz="2400" dirty="0" smtClean="0">
                <a:solidFill>
                  <a:schemeClr val="tx2"/>
                </a:solidFill>
              </a:rPr>
              <a:t>Psych 218 (Week 2)</a:t>
            </a:r>
          </a:p>
        </p:txBody>
      </p:sp>
    </p:spTree>
    <p:extLst>
      <p:ext uri="{BB962C8B-B14F-4D97-AF65-F5344CB8AC3E}">
        <p14:creationId xmlns:p14="http://schemas.microsoft.com/office/powerpoint/2010/main" val="25929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Lindsay &amp; Wells (1985)</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976" y="1749277"/>
            <a:ext cx="4552950" cy="4210050"/>
          </a:xfrm>
          <a:prstGeom prst="rect">
            <a:avLst/>
          </a:prstGeom>
        </p:spPr>
      </p:pic>
      <p:sp>
        <p:nvSpPr>
          <p:cNvPr id="5" name="Oval 4"/>
          <p:cNvSpPr/>
          <p:nvPr/>
        </p:nvSpPr>
        <p:spPr>
          <a:xfrm>
            <a:off x="3498112" y="4667692"/>
            <a:ext cx="414670" cy="1382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43377" y="4630259"/>
            <a:ext cx="414670" cy="1382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7925714"/>
      </p:ext>
    </p:extLst>
  </p:cSld>
  <p:clrMapOvr>
    <a:masterClrMapping/>
  </p:clrMapOvr>
  <mc:AlternateContent xmlns:mc="http://schemas.openxmlformats.org/markup-compatibility/2006" xmlns:p14="http://schemas.microsoft.com/office/powerpoint/2010/main">
    <mc:Choice Requires="p14">
      <p:transition spd="slow" p14:dur="2000" advTm="30937"/>
    </mc:Choice>
    <mc:Fallback xmlns="">
      <p:transition spd="slow" advTm="30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Lindsay &amp; Wells (1985)</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976" y="1749277"/>
            <a:ext cx="4552950" cy="4210050"/>
          </a:xfrm>
          <a:prstGeom prst="rect">
            <a:avLst/>
          </a:prstGeom>
        </p:spPr>
      </p:pic>
      <p:sp>
        <p:nvSpPr>
          <p:cNvPr id="5" name="Oval 4"/>
          <p:cNvSpPr/>
          <p:nvPr/>
        </p:nvSpPr>
        <p:spPr>
          <a:xfrm>
            <a:off x="3498112" y="4667692"/>
            <a:ext cx="1180214" cy="457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43376" y="4667692"/>
            <a:ext cx="1282995" cy="457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5716086"/>
      </p:ext>
    </p:extLst>
  </p:cSld>
  <p:clrMapOvr>
    <a:masterClrMapping/>
  </p:clrMapOvr>
  <mc:AlternateContent xmlns:mc="http://schemas.openxmlformats.org/markup-compatibility/2006" xmlns:p14="http://schemas.microsoft.com/office/powerpoint/2010/main">
    <mc:Choice Requires="p14">
      <p:transition spd="slow" p14:dur="2000" advTm="20025"/>
    </mc:Choice>
    <mc:Fallback xmlns="">
      <p:transition spd="slow" advTm="200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0"/>
            <a:ext cx="8229600" cy="4525963"/>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2000" b="1" dirty="0" smtClean="0"/>
              <a:t>Correct </a:t>
            </a:r>
            <a:r>
              <a:rPr lang="en-US" sz="2000" b="1" dirty="0" smtClean="0">
                <a:solidFill>
                  <a:srgbClr val="00B050"/>
                </a:solidFill>
              </a:rPr>
              <a:t>Suspect</a:t>
            </a:r>
            <a:r>
              <a:rPr lang="en-US" sz="2000" b="1" dirty="0" smtClean="0"/>
              <a:t> ID rate =  0.58</a:t>
            </a:r>
          </a:p>
          <a:p>
            <a:pPr lvl="1">
              <a:buClrTx/>
              <a:buFont typeface="Wingdings" pitchFamily="2" charset="2"/>
              <a:buChar char="§"/>
              <a:defRPr/>
            </a:pPr>
            <a:r>
              <a:rPr lang="en-US" sz="2000" b="1" dirty="0" smtClean="0"/>
              <a:t>False </a:t>
            </a:r>
            <a:r>
              <a:rPr lang="en-US" sz="2000" b="1" dirty="0" smtClean="0">
                <a:solidFill>
                  <a:srgbClr val="00B050"/>
                </a:solidFill>
              </a:rPr>
              <a:t>Suspect</a:t>
            </a:r>
            <a:r>
              <a:rPr lang="en-US" sz="2000" b="1" dirty="0" smtClean="0"/>
              <a:t>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2000" b="1" dirty="0"/>
              <a:t>Correct </a:t>
            </a:r>
            <a:r>
              <a:rPr lang="en-US" sz="2000" b="1" dirty="0" smtClean="0">
                <a:solidFill>
                  <a:srgbClr val="00B050"/>
                </a:solidFill>
              </a:rPr>
              <a:t>Suspect</a:t>
            </a:r>
            <a:r>
              <a:rPr lang="en-US" sz="2000" b="1" dirty="0" smtClean="0"/>
              <a:t> ID </a:t>
            </a:r>
            <a:r>
              <a:rPr lang="en-US" sz="2000" b="1" dirty="0"/>
              <a:t>rate =  </a:t>
            </a:r>
            <a:r>
              <a:rPr lang="en-US" sz="2000" b="1" dirty="0" smtClean="0"/>
              <a:t>0.50</a:t>
            </a:r>
            <a:endParaRPr lang="en-US" sz="2000" b="1" dirty="0"/>
          </a:p>
          <a:p>
            <a:pPr lvl="1">
              <a:spcAft>
                <a:spcPts val="1200"/>
              </a:spcAft>
              <a:buClrTx/>
              <a:buFont typeface="Wingdings" pitchFamily="2" charset="2"/>
              <a:buChar char="§"/>
              <a:defRPr/>
            </a:pPr>
            <a:r>
              <a:rPr lang="en-US" sz="2000" b="1" dirty="0"/>
              <a:t>False </a:t>
            </a:r>
            <a:r>
              <a:rPr lang="en-US" sz="2000" b="1" dirty="0" smtClean="0">
                <a:solidFill>
                  <a:srgbClr val="00B050"/>
                </a:solidFill>
              </a:rPr>
              <a:t>Suspect</a:t>
            </a:r>
            <a:r>
              <a:rPr lang="en-US" sz="2000" b="1" dirty="0" smtClean="0"/>
              <a:t> ID </a:t>
            </a:r>
            <a:r>
              <a:rPr lang="en-US" sz="2000" b="1" dirty="0"/>
              <a:t>rate   =    </a:t>
            </a:r>
            <a:r>
              <a:rPr lang="en-US" sz="2000" b="1" dirty="0" smtClean="0"/>
              <a:t>0.17</a:t>
            </a:r>
            <a:endParaRPr lang="en-US" sz="2000" b="1" dirty="0"/>
          </a:p>
        </p:txBody>
      </p:sp>
      <p:cxnSp>
        <p:nvCxnSpPr>
          <p:cNvPr id="11" name="Straight Arrow Connector 10"/>
          <p:cNvCxnSpPr/>
          <p:nvPr/>
        </p:nvCxnSpPr>
        <p:spPr bwMode="auto">
          <a:xfrm flipH="1">
            <a:off x="4346345" y="3586906"/>
            <a:ext cx="152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4598226" y="2115573"/>
            <a:ext cx="647525" cy="553998"/>
          </a:xfrm>
          <a:prstGeom prst="rect">
            <a:avLst/>
          </a:prstGeom>
          <a:noFill/>
        </p:spPr>
        <p:txBody>
          <a:bodyPr wrap="square" rtlCol="0">
            <a:spAutoFit/>
          </a:bodyPr>
          <a:lstStyle/>
          <a:p>
            <a:pPr>
              <a:lnSpc>
                <a:spcPts val="1200"/>
              </a:lnSpc>
            </a:pPr>
            <a:r>
              <a:rPr lang="en-US" b="1" dirty="0" smtClean="0">
                <a:latin typeface="Arial Narrow" pitchFamily="34" charset="0"/>
              </a:rPr>
              <a:t> .58</a:t>
            </a:r>
          </a:p>
          <a:p>
            <a:pPr>
              <a:lnSpc>
                <a:spcPts val="1200"/>
              </a:lnSpc>
            </a:pPr>
            <a:r>
              <a:rPr lang="en-US" b="1" dirty="0" smtClean="0">
                <a:latin typeface="Arial Narrow" pitchFamily="34" charset="0"/>
              </a:rPr>
              <a:t>——</a:t>
            </a:r>
          </a:p>
          <a:p>
            <a:pPr>
              <a:lnSpc>
                <a:spcPts val="1200"/>
              </a:lnSpc>
            </a:pPr>
            <a:r>
              <a:rPr lang="en-US" b="1" dirty="0" smtClean="0">
                <a:latin typeface="Arial Narrow" pitchFamily="34" charset="0"/>
              </a:rPr>
              <a:t> .43</a:t>
            </a:r>
            <a:endParaRPr lang="en-US" b="1" dirty="0">
              <a:latin typeface="Arial Narrow" pitchFamily="34" charset="0"/>
            </a:endParaRPr>
          </a:p>
        </p:txBody>
      </p:sp>
      <p:sp>
        <p:nvSpPr>
          <p:cNvPr id="14" name="TextBox 13"/>
          <p:cNvSpPr txBox="1"/>
          <p:nvPr/>
        </p:nvSpPr>
        <p:spPr>
          <a:xfrm>
            <a:off x="6312198" y="2860063"/>
            <a:ext cx="2587957" cy="369332"/>
          </a:xfrm>
          <a:prstGeom prst="rect">
            <a:avLst/>
          </a:prstGeom>
          <a:noFill/>
        </p:spPr>
        <p:txBody>
          <a:bodyPr wrap="square" rtlCol="0">
            <a:spAutoFit/>
          </a:bodyPr>
          <a:lstStyle/>
          <a:p>
            <a:pPr algn="ctr"/>
            <a:r>
              <a:rPr lang="en-US" b="1" dirty="0" smtClean="0">
                <a:solidFill>
                  <a:srgbClr val="C00000"/>
                </a:solidFill>
              </a:rPr>
              <a:t>Diagnosticity Ratio</a:t>
            </a:r>
            <a:endParaRPr lang="en-US" b="1" dirty="0">
              <a:solidFill>
                <a:srgbClr val="C00000"/>
              </a:solidFill>
            </a:endParaRPr>
          </a:p>
        </p:txBody>
      </p:sp>
      <p:cxnSp>
        <p:nvCxnSpPr>
          <p:cNvPr id="15" name="Straight Arrow Connector 14"/>
          <p:cNvCxnSpPr/>
          <p:nvPr/>
        </p:nvCxnSpPr>
        <p:spPr bwMode="auto">
          <a:xfrm flipH="1" flipV="1">
            <a:off x="5785911" y="2374633"/>
            <a:ext cx="838200" cy="611636"/>
          </a:xfrm>
          <a:prstGeom prst="straightConnector1">
            <a:avLst/>
          </a:prstGeom>
          <a:solidFill>
            <a:schemeClr val="accent1"/>
          </a:solidFill>
          <a:ln w="9525" cap="flat" cmpd="sng" algn="ctr">
            <a:solidFill>
              <a:srgbClr val="C00000"/>
            </a:solidFill>
            <a:prstDash val="solid"/>
            <a:round/>
            <a:headEnd type="none" w="med" len="med"/>
            <a:tailEnd type="arrow" w="lg" len="lg"/>
          </a:ln>
          <a:effectLst/>
        </p:spPr>
      </p:cxnSp>
      <p:cxnSp>
        <p:nvCxnSpPr>
          <p:cNvPr id="16" name="Straight Arrow Connector 15"/>
          <p:cNvCxnSpPr/>
          <p:nvPr/>
        </p:nvCxnSpPr>
        <p:spPr bwMode="auto">
          <a:xfrm flipH="1">
            <a:off x="5785911" y="3119925"/>
            <a:ext cx="838200" cy="624351"/>
          </a:xfrm>
          <a:prstGeom prst="straightConnector1">
            <a:avLst/>
          </a:prstGeom>
          <a:solidFill>
            <a:schemeClr val="accent1"/>
          </a:solidFill>
          <a:ln w="9525" cap="flat" cmpd="sng" algn="ctr">
            <a:solidFill>
              <a:srgbClr val="C00000"/>
            </a:solidFill>
            <a:prstDash val="solid"/>
            <a:round/>
            <a:headEnd type="none" w="med" len="med"/>
            <a:tailEnd type="arrow" w="lg" len="lg"/>
          </a:ln>
          <a:effectLst/>
        </p:spPr>
      </p:cxnSp>
      <p:sp>
        <p:nvSpPr>
          <p:cNvPr id="5" name="Right Brace 4"/>
          <p:cNvSpPr/>
          <p:nvPr/>
        </p:nvSpPr>
        <p:spPr>
          <a:xfrm>
            <a:off x="4281058" y="2032780"/>
            <a:ext cx="274320" cy="64008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a:off x="4298988" y="3422304"/>
            <a:ext cx="274320" cy="64008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046192" y="3558146"/>
            <a:ext cx="768586" cy="369332"/>
          </a:xfrm>
          <a:prstGeom prst="rect">
            <a:avLst/>
          </a:prstGeom>
          <a:noFill/>
        </p:spPr>
        <p:txBody>
          <a:bodyPr wrap="square" rtlCol="0">
            <a:spAutoFit/>
          </a:bodyPr>
          <a:lstStyle/>
          <a:p>
            <a:r>
              <a:rPr lang="en-US" b="1" dirty="0" smtClean="0">
                <a:latin typeface="Arial Narrow" pitchFamily="34" charset="0"/>
              </a:rPr>
              <a:t>= 2.94</a:t>
            </a:r>
            <a:endParaRPr lang="en-US" b="1" dirty="0">
              <a:latin typeface="Arial Narrow" pitchFamily="34" charset="0"/>
            </a:endParaRPr>
          </a:p>
        </p:txBody>
      </p:sp>
      <p:sp>
        <p:nvSpPr>
          <p:cNvPr id="19" name="TextBox 18"/>
          <p:cNvSpPr txBox="1"/>
          <p:nvPr/>
        </p:nvSpPr>
        <p:spPr>
          <a:xfrm>
            <a:off x="5040251" y="2177033"/>
            <a:ext cx="787391" cy="369332"/>
          </a:xfrm>
          <a:prstGeom prst="rect">
            <a:avLst/>
          </a:prstGeom>
          <a:noFill/>
        </p:spPr>
        <p:txBody>
          <a:bodyPr wrap="square" rtlCol="0">
            <a:spAutoFit/>
          </a:bodyPr>
          <a:lstStyle/>
          <a:p>
            <a:r>
              <a:rPr lang="en-US" b="1" dirty="0" smtClean="0">
                <a:latin typeface="Arial Narrow" pitchFamily="34" charset="0"/>
              </a:rPr>
              <a:t>= 1.35</a:t>
            </a:r>
            <a:endParaRPr lang="en-US" b="1" dirty="0">
              <a:latin typeface="Arial Narrow" pitchFamily="34" charset="0"/>
            </a:endParaRPr>
          </a:p>
        </p:txBody>
      </p:sp>
      <p:sp>
        <p:nvSpPr>
          <p:cNvPr id="20" name="TextBox 19"/>
          <p:cNvSpPr txBox="1"/>
          <p:nvPr/>
        </p:nvSpPr>
        <p:spPr>
          <a:xfrm>
            <a:off x="4600701" y="3492688"/>
            <a:ext cx="647525" cy="553998"/>
          </a:xfrm>
          <a:prstGeom prst="rect">
            <a:avLst/>
          </a:prstGeom>
          <a:noFill/>
        </p:spPr>
        <p:txBody>
          <a:bodyPr wrap="square" rtlCol="0">
            <a:spAutoFit/>
          </a:bodyPr>
          <a:lstStyle/>
          <a:p>
            <a:pPr>
              <a:lnSpc>
                <a:spcPts val="1200"/>
              </a:lnSpc>
            </a:pPr>
            <a:r>
              <a:rPr lang="en-US" b="1" dirty="0" smtClean="0">
                <a:latin typeface="Arial Narrow" pitchFamily="34" charset="0"/>
              </a:rPr>
              <a:t> .50</a:t>
            </a:r>
          </a:p>
          <a:p>
            <a:pPr>
              <a:lnSpc>
                <a:spcPts val="1200"/>
              </a:lnSpc>
            </a:pPr>
            <a:r>
              <a:rPr lang="en-US" b="1" dirty="0" smtClean="0">
                <a:latin typeface="Arial Narrow" pitchFamily="34" charset="0"/>
              </a:rPr>
              <a:t>——</a:t>
            </a:r>
          </a:p>
          <a:p>
            <a:pPr>
              <a:lnSpc>
                <a:spcPts val="1200"/>
              </a:lnSpc>
            </a:pPr>
            <a:r>
              <a:rPr lang="en-US" b="1" dirty="0" smtClean="0">
                <a:latin typeface="Arial Narrow" pitchFamily="34" charset="0"/>
              </a:rPr>
              <a:t> .17</a:t>
            </a:r>
            <a:endParaRPr lang="en-US" b="1" dirty="0">
              <a:latin typeface="Arial Narrow" pitchFamily="34" charset="0"/>
            </a:endParaRPr>
          </a:p>
        </p:txBody>
      </p:sp>
    </p:spTree>
    <p:custDataLst>
      <p:tags r:id="rId1"/>
    </p:custDataLst>
    <p:extLst>
      <p:ext uri="{BB962C8B-B14F-4D97-AF65-F5344CB8AC3E}">
        <p14:creationId xmlns:p14="http://schemas.microsoft.com/office/powerpoint/2010/main" val="123865749"/>
      </p:ext>
    </p:extLst>
  </p:cSld>
  <p:clrMapOvr>
    <a:masterClrMapping/>
  </p:clrMapOvr>
  <mc:AlternateContent xmlns:mc="http://schemas.openxmlformats.org/markup-compatibility/2006" xmlns:p14="http://schemas.microsoft.com/office/powerpoint/2010/main">
    <mc:Choice Requires="p14">
      <p:transition spd="slow" p14:dur="2000" advTm="63376"/>
    </mc:Choice>
    <mc:Fallback xmlns="">
      <p:transition spd="slow" advTm="63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1800" b="1" dirty="0" smtClean="0"/>
              <a:t>Correct </a:t>
            </a:r>
            <a:r>
              <a:rPr lang="en-US" sz="1800" b="1" dirty="0" smtClean="0">
                <a:solidFill>
                  <a:srgbClr val="00B050"/>
                </a:solidFill>
              </a:rPr>
              <a:t>Suspect</a:t>
            </a:r>
            <a:r>
              <a:rPr lang="en-US" sz="1800" b="1" dirty="0" smtClean="0"/>
              <a:t> ID rate =  0.58</a:t>
            </a:r>
          </a:p>
          <a:p>
            <a:pPr lvl="1">
              <a:buClrTx/>
              <a:buFont typeface="Wingdings" pitchFamily="2" charset="2"/>
              <a:buChar char="§"/>
              <a:defRPr/>
            </a:pPr>
            <a:r>
              <a:rPr lang="en-US" sz="1800" b="1" dirty="0" smtClean="0"/>
              <a:t>False </a:t>
            </a:r>
            <a:r>
              <a:rPr lang="en-US" sz="1800" b="1" dirty="0" smtClean="0">
                <a:solidFill>
                  <a:srgbClr val="00B050"/>
                </a:solidFill>
              </a:rPr>
              <a:t>Suspect</a:t>
            </a:r>
            <a:r>
              <a:rPr lang="en-US" sz="1800" b="1" dirty="0" smtClean="0"/>
              <a:t>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1800" b="1" dirty="0"/>
              <a:t>Correct </a:t>
            </a:r>
            <a:r>
              <a:rPr lang="en-US" sz="1800" b="1" dirty="0" smtClean="0">
                <a:solidFill>
                  <a:srgbClr val="00B050"/>
                </a:solidFill>
              </a:rPr>
              <a:t>Suspect</a:t>
            </a:r>
            <a:r>
              <a:rPr lang="en-US" sz="1800" b="1" dirty="0" smtClean="0"/>
              <a:t> ID </a:t>
            </a:r>
            <a:r>
              <a:rPr lang="en-US" sz="1800" b="1" dirty="0"/>
              <a:t>rate =  </a:t>
            </a:r>
            <a:r>
              <a:rPr lang="en-US" sz="1800" b="1" dirty="0" smtClean="0"/>
              <a:t>0.50</a:t>
            </a:r>
            <a:endParaRPr lang="en-US" sz="1800" b="1" dirty="0"/>
          </a:p>
          <a:p>
            <a:pPr lvl="1">
              <a:spcAft>
                <a:spcPts val="1200"/>
              </a:spcAft>
              <a:buClrTx/>
              <a:buFont typeface="Wingdings" pitchFamily="2" charset="2"/>
              <a:buChar char="§"/>
              <a:defRPr/>
            </a:pPr>
            <a:r>
              <a:rPr lang="en-US" sz="1800" b="1" dirty="0"/>
              <a:t>False </a:t>
            </a:r>
            <a:r>
              <a:rPr lang="en-US" sz="1800" b="1" dirty="0" smtClean="0">
                <a:solidFill>
                  <a:srgbClr val="00B050"/>
                </a:solidFill>
              </a:rPr>
              <a:t>Suspect</a:t>
            </a:r>
            <a:r>
              <a:rPr lang="en-US" sz="1800" b="1" dirty="0" smtClean="0"/>
              <a:t> ID </a:t>
            </a:r>
            <a:r>
              <a:rPr lang="en-US" sz="1800" b="1" dirty="0"/>
              <a:t>rate   =    </a:t>
            </a:r>
            <a:r>
              <a:rPr lang="en-US" sz="1800" b="1" dirty="0" smtClean="0"/>
              <a:t>0.17</a:t>
            </a:r>
            <a:endParaRPr lang="en-US" sz="18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669"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158" y="1843089"/>
            <a:ext cx="2938988" cy="29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484952" y="1831988"/>
            <a:ext cx="655092" cy="97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6"/>
          </p:cNvCxnSpPr>
          <p:nvPr/>
        </p:nvCxnSpPr>
        <p:spPr>
          <a:xfrm>
            <a:off x="4140044" y="2321192"/>
            <a:ext cx="2965386" cy="2847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84952" y="3170280"/>
            <a:ext cx="655092" cy="97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2" idx="6"/>
          </p:cNvCxnSpPr>
          <p:nvPr/>
        </p:nvCxnSpPr>
        <p:spPr>
          <a:xfrm flipV="1">
            <a:off x="4140044" y="2861512"/>
            <a:ext cx="1873565" cy="7979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9104231"/>
      </p:ext>
    </p:extLst>
  </p:cSld>
  <p:clrMapOvr>
    <a:masterClrMapping/>
  </p:clrMapOvr>
  <mc:AlternateContent xmlns:mc="http://schemas.openxmlformats.org/markup-compatibility/2006" xmlns:p14="http://schemas.microsoft.com/office/powerpoint/2010/main">
    <mc:Choice Requires="p14">
      <p:transition spd="slow" p14:dur="2000" advTm="42310"/>
    </mc:Choice>
    <mc:Fallback xmlns="">
      <p:transition spd="slow" advTm="42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1800" b="1" dirty="0" smtClean="0"/>
              <a:t>Correct </a:t>
            </a:r>
            <a:r>
              <a:rPr lang="en-US" sz="1800" b="1" dirty="0" smtClean="0">
                <a:solidFill>
                  <a:srgbClr val="00B050"/>
                </a:solidFill>
              </a:rPr>
              <a:t>Suspect</a:t>
            </a:r>
            <a:r>
              <a:rPr lang="en-US" sz="1800" b="1" dirty="0" smtClean="0"/>
              <a:t> ID rate =  0.58</a:t>
            </a:r>
          </a:p>
          <a:p>
            <a:pPr lvl="1">
              <a:buClrTx/>
              <a:buFont typeface="Wingdings" pitchFamily="2" charset="2"/>
              <a:buChar char="§"/>
              <a:defRPr/>
            </a:pPr>
            <a:r>
              <a:rPr lang="en-US" sz="1800" b="1" dirty="0" smtClean="0"/>
              <a:t>False </a:t>
            </a:r>
            <a:r>
              <a:rPr lang="en-US" sz="1800" b="1" dirty="0" smtClean="0">
                <a:solidFill>
                  <a:srgbClr val="00B050"/>
                </a:solidFill>
              </a:rPr>
              <a:t>Suspect</a:t>
            </a:r>
            <a:r>
              <a:rPr lang="en-US" sz="1800" b="1" dirty="0" smtClean="0"/>
              <a:t>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1800" b="1" dirty="0"/>
              <a:t>Correct </a:t>
            </a:r>
            <a:r>
              <a:rPr lang="en-US" sz="1800" b="1" dirty="0" smtClean="0">
                <a:solidFill>
                  <a:srgbClr val="00B050"/>
                </a:solidFill>
              </a:rPr>
              <a:t>Suspect</a:t>
            </a:r>
            <a:r>
              <a:rPr lang="en-US" sz="1800" b="1" dirty="0" smtClean="0"/>
              <a:t> ID </a:t>
            </a:r>
            <a:r>
              <a:rPr lang="en-US" sz="1800" b="1" dirty="0"/>
              <a:t>rate =  </a:t>
            </a:r>
            <a:r>
              <a:rPr lang="en-US" sz="1800" b="1" dirty="0" smtClean="0"/>
              <a:t>0.50</a:t>
            </a:r>
            <a:endParaRPr lang="en-US" sz="1800" b="1" dirty="0"/>
          </a:p>
          <a:p>
            <a:pPr lvl="1">
              <a:spcAft>
                <a:spcPts val="1200"/>
              </a:spcAft>
              <a:buClrTx/>
              <a:buFont typeface="Wingdings" pitchFamily="2" charset="2"/>
              <a:buChar char="§"/>
              <a:defRPr/>
            </a:pPr>
            <a:r>
              <a:rPr lang="en-US" sz="1800" b="1" dirty="0"/>
              <a:t>False </a:t>
            </a:r>
            <a:r>
              <a:rPr lang="en-US" sz="1800" b="1" dirty="0" smtClean="0">
                <a:solidFill>
                  <a:srgbClr val="00B050"/>
                </a:solidFill>
              </a:rPr>
              <a:t>Suspect</a:t>
            </a:r>
            <a:r>
              <a:rPr lang="en-US" sz="1800" b="1" dirty="0" smtClean="0"/>
              <a:t> ID </a:t>
            </a:r>
            <a:r>
              <a:rPr lang="en-US" sz="1800" b="1" dirty="0"/>
              <a:t>rate   =    </a:t>
            </a:r>
            <a:r>
              <a:rPr lang="en-US" sz="1800" b="1" dirty="0" smtClean="0"/>
              <a:t>0.17</a:t>
            </a:r>
            <a:endParaRPr lang="en-US" sz="18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669"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158" y="1843089"/>
            <a:ext cx="2938988" cy="29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59146" y="2275373"/>
            <a:ext cx="627321" cy="338554"/>
          </a:xfrm>
          <a:prstGeom prst="rect">
            <a:avLst/>
          </a:prstGeom>
          <a:noFill/>
        </p:spPr>
        <p:txBody>
          <a:bodyPr wrap="square" rtlCol="0">
            <a:spAutoFit/>
          </a:bodyPr>
          <a:lstStyle/>
          <a:p>
            <a:r>
              <a:rPr lang="en-US" sz="1600" dirty="0" smtClean="0"/>
              <a:t>1.35</a:t>
            </a:r>
            <a:endParaRPr lang="en-US" sz="1600" dirty="0"/>
          </a:p>
        </p:txBody>
      </p:sp>
      <p:sp>
        <p:nvSpPr>
          <p:cNvPr id="13" name="TextBox 12"/>
          <p:cNvSpPr txBox="1"/>
          <p:nvPr/>
        </p:nvSpPr>
        <p:spPr>
          <a:xfrm>
            <a:off x="5814376" y="2480938"/>
            <a:ext cx="627321" cy="338554"/>
          </a:xfrm>
          <a:prstGeom prst="rect">
            <a:avLst/>
          </a:prstGeom>
          <a:noFill/>
        </p:spPr>
        <p:txBody>
          <a:bodyPr wrap="square" rtlCol="0">
            <a:spAutoFit/>
          </a:bodyPr>
          <a:lstStyle/>
          <a:p>
            <a:r>
              <a:rPr lang="en-US" sz="1600" dirty="0" smtClean="0"/>
              <a:t>2.94</a:t>
            </a:r>
            <a:endParaRPr lang="en-US" sz="1600" dirty="0"/>
          </a:p>
        </p:txBody>
      </p:sp>
    </p:spTree>
    <p:custDataLst>
      <p:tags r:id="rId1"/>
    </p:custDataLst>
    <p:extLst>
      <p:ext uri="{BB962C8B-B14F-4D97-AF65-F5344CB8AC3E}">
        <p14:creationId xmlns:p14="http://schemas.microsoft.com/office/powerpoint/2010/main" val="444481018"/>
      </p:ext>
    </p:extLst>
  </p:cSld>
  <p:clrMapOvr>
    <a:masterClrMapping/>
  </p:clrMapOvr>
  <mc:AlternateContent xmlns:mc="http://schemas.openxmlformats.org/markup-compatibility/2006" xmlns:p14="http://schemas.microsoft.com/office/powerpoint/2010/main">
    <mc:Choice Requires="p14">
      <p:transition spd="slow" p14:dur="2000" advTm="18386"/>
    </mc:Choice>
    <mc:Fallback xmlns="">
      <p:transition spd="slow" advTm="18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995" y="2273736"/>
            <a:ext cx="2372045"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4417621" y="2449561"/>
            <a:ext cx="2458192" cy="99553"/>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7680" y="2801068"/>
            <a:ext cx="2061556" cy="673652"/>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17621" y="3474720"/>
            <a:ext cx="1674421" cy="1026028"/>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2042" y="1765162"/>
            <a:ext cx="2039378" cy="584775"/>
          </a:xfrm>
          <a:prstGeom prst="rect">
            <a:avLst/>
          </a:prstGeom>
          <a:noFill/>
        </p:spPr>
        <p:txBody>
          <a:bodyPr wrap="square" rtlCol="0">
            <a:spAutoFit/>
          </a:bodyPr>
          <a:lstStyle/>
          <a:p>
            <a:r>
              <a:rPr lang="en-US" sz="1600" dirty="0" smtClean="0"/>
              <a:t>Receiver Operating Characteristic (ROC)</a:t>
            </a:r>
            <a:endParaRPr lang="en-US" sz="1600" dirty="0"/>
          </a:p>
        </p:txBody>
      </p:sp>
      <p:grpSp>
        <p:nvGrpSpPr>
          <p:cNvPr id="9" name="Group 8"/>
          <p:cNvGrpSpPr/>
          <p:nvPr/>
        </p:nvGrpSpPr>
        <p:grpSpPr>
          <a:xfrm>
            <a:off x="917273" y="764976"/>
            <a:ext cx="5590405" cy="5486400"/>
            <a:chOff x="917273" y="764976"/>
            <a:chExt cx="5590405" cy="5486400"/>
          </a:xfrm>
        </p:grpSpPr>
        <p:sp>
          <p:nvSpPr>
            <p:cNvPr id="3" name="TextBox 2"/>
            <p:cNvSpPr txBox="1"/>
            <p:nvPr/>
          </p:nvSpPr>
          <p:spPr>
            <a:xfrm>
              <a:off x="4417621" y="1168295"/>
              <a:ext cx="2090057" cy="307777"/>
            </a:xfrm>
            <a:prstGeom prst="rect">
              <a:avLst/>
            </a:prstGeom>
            <a:noFill/>
          </p:spPr>
          <p:txBody>
            <a:bodyPr wrap="square" rtlCol="0">
              <a:spAutoFit/>
            </a:bodyPr>
            <a:lstStyle/>
            <a:p>
              <a:r>
                <a:rPr lang="en-US" sz="1400" dirty="0" smtClean="0">
                  <a:latin typeface="Calibri"/>
                  <a:cs typeface="Calibri"/>
                </a:rPr>
                <a:t>Correct ID Rate = 0.98</a:t>
              </a:r>
              <a:endParaRPr lang="en-US" sz="1400" dirty="0">
                <a:latin typeface="Calibri"/>
                <a:cs typeface="Calibri"/>
              </a:endParaRPr>
            </a:p>
          </p:txBody>
        </p:sp>
        <p:sp>
          <p:nvSpPr>
            <p:cNvPr id="4" name="TextBox 3"/>
            <p:cNvSpPr txBox="1"/>
            <p:nvPr/>
          </p:nvSpPr>
          <p:spPr>
            <a:xfrm>
              <a:off x="4417621" y="1476072"/>
              <a:ext cx="2090057" cy="307777"/>
            </a:xfrm>
            <a:prstGeom prst="rect">
              <a:avLst/>
            </a:prstGeom>
            <a:noFill/>
          </p:spPr>
          <p:txBody>
            <a:bodyPr wrap="square" rtlCol="0">
              <a:spAutoFit/>
            </a:bodyPr>
            <a:lstStyle/>
            <a:p>
              <a:r>
                <a:rPr lang="en-US" sz="1400" dirty="0" smtClean="0">
                  <a:latin typeface="Calibri"/>
                  <a:cs typeface="Calibri"/>
                </a:rPr>
                <a:t>False ID Rate = 0.50</a:t>
              </a:r>
              <a:endParaRPr lang="en-US" sz="1400" dirty="0">
                <a:latin typeface="Calibri"/>
                <a:cs typeface="Calibri"/>
              </a:endParaRPr>
            </a:p>
          </p:txBody>
        </p:sp>
        <p:sp>
          <p:nvSpPr>
            <p:cNvPr id="5" name="TextBox 4"/>
            <p:cNvSpPr txBox="1"/>
            <p:nvPr/>
          </p:nvSpPr>
          <p:spPr>
            <a:xfrm>
              <a:off x="4417621" y="3628608"/>
              <a:ext cx="2090057" cy="307777"/>
            </a:xfrm>
            <a:prstGeom prst="rect">
              <a:avLst/>
            </a:prstGeom>
            <a:noFill/>
          </p:spPr>
          <p:txBody>
            <a:bodyPr wrap="square" rtlCol="0">
              <a:spAutoFit/>
            </a:bodyPr>
            <a:lstStyle/>
            <a:p>
              <a:r>
                <a:rPr lang="en-US" sz="1400" dirty="0" smtClean="0">
                  <a:latin typeface="Calibri"/>
                  <a:cs typeface="Calibri"/>
                </a:rPr>
                <a:t>False ID Rate = 0.16</a:t>
              </a:r>
              <a:endParaRPr lang="en-US" sz="1400" dirty="0">
                <a:latin typeface="Calibri"/>
                <a:cs typeface="Calibri"/>
              </a:endParaRPr>
            </a:p>
          </p:txBody>
        </p:sp>
        <p:sp>
          <p:nvSpPr>
            <p:cNvPr id="6" name="TextBox 5"/>
            <p:cNvSpPr txBox="1"/>
            <p:nvPr/>
          </p:nvSpPr>
          <p:spPr>
            <a:xfrm>
              <a:off x="4417621" y="3354288"/>
              <a:ext cx="1941615" cy="307777"/>
            </a:xfrm>
            <a:prstGeom prst="rect">
              <a:avLst/>
            </a:prstGeom>
            <a:noFill/>
          </p:spPr>
          <p:txBody>
            <a:bodyPr wrap="square" rtlCol="0">
              <a:spAutoFit/>
            </a:bodyPr>
            <a:lstStyle/>
            <a:p>
              <a:r>
                <a:rPr lang="en-US" sz="1400" dirty="0" smtClean="0">
                  <a:latin typeface="Calibri"/>
                  <a:cs typeface="Calibri"/>
                </a:rPr>
                <a:t>Correct ID Rate = 0.84</a:t>
              </a:r>
              <a:endParaRPr lang="en-US" sz="1400" dirty="0">
                <a:latin typeface="Calibri"/>
                <a:cs typeface="Calibri"/>
              </a:endParaRPr>
            </a:p>
          </p:txBody>
        </p:sp>
        <p:sp>
          <p:nvSpPr>
            <p:cNvPr id="7" name="TextBox 6"/>
            <p:cNvSpPr txBox="1"/>
            <p:nvPr/>
          </p:nvSpPr>
          <p:spPr>
            <a:xfrm>
              <a:off x="4417621" y="5212079"/>
              <a:ext cx="1941615" cy="307777"/>
            </a:xfrm>
            <a:prstGeom prst="rect">
              <a:avLst/>
            </a:prstGeom>
            <a:noFill/>
          </p:spPr>
          <p:txBody>
            <a:bodyPr wrap="square" rtlCol="0">
              <a:spAutoFit/>
            </a:bodyPr>
            <a:lstStyle/>
            <a:p>
              <a:r>
                <a:rPr lang="en-US" sz="1400" dirty="0" smtClean="0">
                  <a:latin typeface="Calibri"/>
                  <a:cs typeface="Calibri"/>
                </a:rPr>
                <a:t>Correct ID Rate = 0.50</a:t>
              </a:r>
              <a:endParaRPr lang="en-US" sz="1400" dirty="0">
                <a:latin typeface="Calibri"/>
                <a:cs typeface="Calibri"/>
              </a:endParaRPr>
            </a:p>
          </p:txBody>
        </p:sp>
        <p:sp>
          <p:nvSpPr>
            <p:cNvPr id="8" name="TextBox 7"/>
            <p:cNvSpPr txBox="1"/>
            <p:nvPr/>
          </p:nvSpPr>
          <p:spPr>
            <a:xfrm>
              <a:off x="4417621" y="5486399"/>
              <a:ext cx="2090057" cy="307777"/>
            </a:xfrm>
            <a:prstGeom prst="rect">
              <a:avLst/>
            </a:prstGeom>
            <a:noFill/>
          </p:spPr>
          <p:txBody>
            <a:bodyPr wrap="square" rtlCol="0">
              <a:spAutoFit/>
            </a:bodyPr>
            <a:lstStyle/>
            <a:p>
              <a:r>
                <a:rPr lang="en-US" sz="1400" dirty="0" smtClean="0">
                  <a:latin typeface="Calibri"/>
                  <a:cs typeface="Calibri"/>
                </a:rPr>
                <a:t>False ID Rate = 0.02</a:t>
              </a:r>
              <a:endParaRPr lang="en-US" sz="1400" dirty="0">
                <a:latin typeface="Calibri"/>
                <a:cs typeface="Calibri"/>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273" y="764976"/>
              <a:ext cx="323909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3904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9"/>
                                        </p:tgtEl>
                                      </p:cBhvr>
                                      <p:by x="50000" y="50000"/>
                                    </p:animScale>
                                  </p:childTnLst>
                                </p:cTn>
                              </p:par>
                              <p:par>
                                <p:cTn id="7" presetID="35" presetClass="path" presetSubtype="0" accel="50000" decel="50000" fill="hold" nodeType="withEffect">
                                  <p:stCondLst>
                                    <p:cond delay="0"/>
                                  </p:stCondLst>
                                  <p:childTnLst>
                                    <p:animMotion origin="layout" path="M -2.77778E-6 -4.07407E-6 L -0.07587 -4.07407E-6 " pathEditMode="relative" rAng="0" ptsTypes="AA">
                                      <p:cBhvr>
                                        <p:cTn id="8" dur="1000" fill="hold"/>
                                        <p:tgtEl>
                                          <p:spTgt spid="9"/>
                                        </p:tgtEl>
                                        <p:attrNameLst>
                                          <p:attrName>ppt_x</p:attrName>
                                          <p:attrName>ppt_y</p:attrName>
                                        </p:attrNameLst>
                                      </p:cBhvr>
                                      <p:rCtr x="-3802"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eaLnBrk="1" hangingPunct="1">
              <a:defRPr/>
            </a:pPr>
            <a:r>
              <a:rPr lang="en-US" sz="3200" dirty="0" smtClean="0">
                <a:solidFill>
                  <a:srgbClr val="C00000"/>
                </a:solidFill>
              </a:rPr>
              <a:t>Varying </a:t>
            </a:r>
            <a:r>
              <a:rPr lang="en-US" sz="3200" i="1" dirty="0" smtClean="0">
                <a:solidFill>
                  <a:srgbClr val="C00000"/>
                </a:solidFill>
              </a:rPr>
              <a:t>Response Bias </a:t>
            </a:r>
            <a:r>
              <a:rPr lang="en-US" sz="3200" dirty="0" smtClean="0">
                <a:solidFill>
                  <a:srgbClr val="C00000"/>
                </a:solidFill>
              </a:rPr>
              <a:t>from liberal to conservative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296395" y="2173185"/>
            <a:ext cx="1068779"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64894"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53050594"/>
      </p:ext>
    </p:extLst>
  </p:cSld>
  <p:clrMapOvr>
    <a:masterClrMapping/>
  </p:clrMapOvr>
  <mc:AlternateContent xmlns:mc="http://schemas.openxmlformats.org/markup-compatibility/2006" xmlns:p14="http://schemas.microsoft.com/office/powerpoint/2010/main">
    <mc:Choice Requires="p14">
      <p:transition spd="slow" p14:dur="2000" advTm="23312"/>
    </mc:Choice>
    <mc:Fallback xmlns="">
      <p:transition spd="slow" advTm="23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296395" y="2173185"/>
            <a:ext cx="1068779"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5029200" y="33192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64894"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207746" y="3028495"/>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7397381"/>
      </p:ext>
    </p:extLst>
  </p:cSld>
  <p:clrMapOvr>
    <a:masterClrMapping/>
  </p:clrMapOvr>
  <mc:AlternateContent xmlns:mc="http://schemas.openxmlformats.org/markup-compatibility/2006" xmlns:p14="http://schemas.microsoft.com/office/powerpoint/2010/main">
    <mc:Choice Requires="p14">
      <p:transition spd="slow" p14:dur="2000" advTm="23143"/>
    </mc:Choice>
    <mc:Fallback xmlns="">
      <p:transition spd="slow" advTm="23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26839" y="331769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568611"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209359" y="3028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5029200" y="33192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207746" y="3028495"/>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9733157"/>
      </p:ext>
    </p:extLst>
  </p:cSld>
  <p:clrMapOvr>
    <a:masterClrMapping/>
  </p:clrMapOvr>
  <mc:AlternateContent xmlns:mc="http://schemas.openxmlformats.org/markup-compatibility/2006" xmlns:p14="http://schemas.microsoft.com/office/powerpoint/2010/main">
    <mc:Choice Requires="p14">
      <p:transition spd="slow" p14:dur="2000" advTm="37354"/>
    </mc:Choice>
    <mc:Fallback xmlns="">
      <p:transition spd="slow" advTm="3735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26839" y="331769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568611"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209359" y="3028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709076" y="2682222"/>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976262" y="2615037"/>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156303" y="3122809"/>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006444" y="3407899"/>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38358901"/>
      </p:ext>
    </p:extLst>
  </p:cSld>
  <p:clrMapOvr>
    <a:masterClrMapping/>
  </p:clrMapOvr>
  <mc:AlternateContent xmlns:mc="http://schemas.openxmlformats.org/markup-compatibility/2006" xmlns:p14="http://schemas.microsoft.com/office/powerpoint/2010/main">
    <mc:Choice Requires="p14">
      <p:transition spd="slow" p14:dur="2000" advTm="15722"/>
    </mc:Choice>
    <mc:Fallback xmlns="">
      <p:transition spd="slow" advTm="15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22" name="Object 2"/>
          <p:cNvGraphicFramePr>
            <a:graphicFrameLocks noGrp="1" noChangeAspect="1"/>
          </p:cNvGraphicFramePr>
          <p:nvPr>
            <p:ph idx="1"/>
            <p:extLst>
              <p:ext uri="{D42A27DB-BD31-4B8C-83A1-F6EECF244321}">
                <p14:modId xmlns:p14="http://schemas.microsoft.com/office/powerpoint/2010/main" val="785531540"/>
              </p:ext>
            </p:extLst>
          </p:nvPr>
        </p:nvGraphicFramePr>
        <p:xfrm>
          <a:off x="2438400" y="476250"/>
          <a:ext cx="4432300" cy="6062663"/>
        </p:xfrm>
        <a:graphic>
          <a:graphicData uri="http://schemas.openxmlformats.org/presentationml/2006/ole">
            <mc:AlternateContent xmlns:mc="http://schemas.openxmlformats.org/markup-compatibility/2006">
              <mc:Choice xmlns:v="urn:schemas-microsoft-com:vml" Requires="v">
                <p:oleObj spid="_x0000_s5144" name="Document" r:id="rId4" imgW="5956042" imgH="8146955" progId="Word.Document.8">
                  <p:embed/>
                </p:oleObj>
              </mc:Choice>
              <mc:Fallback>
                <p:oleObj name="Document" r:id="rId4" imgW="5956042" imgH="8146955" progId="Word.Document.8">
                  <p:embed/>
                  <p:pic>
                    <p:nvPicPr>
                      <p:cNvPr id="0" name=""/>
                      <p:cNvPicPr>
                        <a:picLocks noChangeAspect="1" noChangeArrowheads="1"/>
                      </p:cNvPicPr>
                      <p:nvPr/>
                    </p:nvPicPr>
                    <p:blipFill>
                      <a:blip r:embed="rId5"/>
                      <a:srcRect/>
                      <a:stretch>
                        <a:fillRect/>
                      </a:stretch>
                    </p:blipFill>
                    <p:spPr bwMode="auto">
                      <a:xfrm>
                        <a:off x="2438400" y="476250"/>
                        <a:ext cx="4432300" cy="606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8875" y="733425"/>
            <a:ext cx="2386919" cy="213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24701" y="1613876"/>
            <a:ext cx="552450" cy="369332"/>
          </a:xfrm>
          <a:prstGeom prst="rect">
            <a:avLst/>
          </a:prstGeom>
          <a:solidFill>
            <a:schemeClr val="bg1"/>
          </a:solidFill>
        </p:spPr>
        <p:txBody>
          <a:bodyPr wrap="square" rtlCol="0">
            <a:spAutoFit/>
          </a:bodyPr>
          <a:lstStyle/>
          <a:p>
            <a:r>
              <a:rPr lang="en-US" dirty="0" smtClean="0"/>
              <a:t>.80</a:t>
            </a:r>
            <a:endParaRPr lang="en-US" dirty="0"/>
          </a:p>
        </p:txBody>
      </p:sp>
      <p:sp>
        <p:nvSpPr>
          <p:cNvPr id="5" name="TextBox 4"/>
          <p:cNvSpPr txBox="1"/>
          <p:nvPr/>
        </p:nvSpPr>
        <p:spPr>
          <a:xfrm>
            <a:off x="7134226" y="2268958"/>
            <a:ext cx="552450" cy="369332"/>
          </a:xfrm>
          <a:prstGeom prst="rect">
            <a:avLst/>
          </a:prstGeom>
          <a:solidFill>
            <a:schemeClr val="bg1"/>
          </a:solidFill>
        </p:spPr>
        <p:txBody>
          <a:bodyPr wrap="square" rtlCol="0">
            <a:spAutoFit/>
          </a:bodyPr>
          <a:lstStyle/>
          <a:p>
            <a:r>
              <a:rPr lang="en-US" dirty="0" smtClean="0"/>
              <a:t>.30</a:t>
            </a:r>
            <a:endParaRPr lang="en-US" dirty="0"/>
          </a:p>
        </p:txBody>
      </p:sp>
      <p:sp>
        <p:nvSpPr>
          <p:cNvPr id="6" name="TextBox 5"/>
          <p:cNvSpPr txBox="1"/>
          <p:nvPr/>
        </p:nvSpPr>
        <p:spPr>
          <a:xfrm>
            <a:off x="7839076" y="1613876"/>
            <a:ext cx="552450" cy="369332"/>
          </a:xfrm>
          <a:prstGeom prst="rect">
            <a:avLst/>
          </a:prstGeom>
          <a:solidFill>
            <a:schemeClr val="bg1"/>
          </a:solidFill>
        </p:spPr>
        <p:txBody>
          <a:bodyPr wrap="square" rtlCol="0">
            <a:spAutoFit/>
          </a:bodyPr>
          <a:lstStyle/>
          <a:p>
            <a:r>
              <a:rPr lang="en-US" dirty="0" smtClean="0"/>
              <a:t>.20</a:t>
            </a:r>
            <a:endParaRPr lang="en-US" dirty="0"/>
          </a:p>
        </p:txBody>
      </p:sp>
      <p:sp>
        <p:nvSpPr>
          <p:cNvPr id="7" name="TextBox 6"/>
          <p:cNvSpPr txBox="1"/>
          <p:nvPr/>
        </p:nvSpPr>
        <p:spPr>
          <a:xfrm>
            <a:off x="7820026" y="2271101"/>
            <a:ext cx="552450" cy="369332"/>
          </a:xfrm>
          <a:prstGeom prst="rect">
            <a:avLst/>
          </a:prstGeom>
          <a:solidFill>
            <a:schemeClr val="bg1"/>
          </a:solidFill>
        </p:spPr>
        <p:txBody>
          <a:bodyPr wrap="square" rtlCol="0">
            <a:spAutoFit/>
          </a:bodyPr>
          <a:lstStyle/>
          <a:p>
            <a:r>
              <a:rPr lang="en-US" dirty="0" smtClean="0"/>
              <a:t>.70</a:t>
            </a:r>
            <a:endParaRPr lang="en-US" dirty="0"/>
          </a:p>
        </p:txBody>
      </p:sp>
      <p:sp>
        <p:nvSpPr>
          <p:cNvPr id="4" name="Oval 3"/>
          <p:cNvSpPr/>
          <p:nvPr/>
        </p:nvSpPr>
        <p:spPr>
          <a:xfrm>
            <a:off x="1990725" y="2901759"/>
            <a:ext cx="4972050" cy="3665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64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26839" y="331769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568611"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209359" y="3028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709076" y="2682222"/>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976262" y="2615037"/>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156303" y="3122809"/>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006444" y="3407899"/>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330523"/>
            <a:ext cx="3267075" cy="1754326"/>
          </a:xfrm>
          <a:prstGeom prst="rect">
            <a:avLst/>
          </a:prstGeom>
          <a:noFill/>
        </p:spPr>
        <p:txBody>
          <a:bodyPr wrap="square" rtlCol="0">
            <a:spAutoFit/>
          </a:bodyPr>
          <a:lstStyle/>
          <a:p>
            <a:r>
              <a:rPr lang="en-US" dirty="0" smtClean="0"/>
              <a:t>Instead of manipulating response bias across conditions to trace out the ROC, you can trace out the same ROC more easily by collecting confidence ratings for each decision.</a:t>
            </a:r>
            <a:endParaRPr lang="en-US" dirty="0"/>
          </a:p>
        </p:txBody>
      </p:sp>
    </p:spTree>
    <p:custDataLst>
      <p:tags r:id="rId1"/>
    </p:custDataLst>
    <p:extLst>
      <p:ext uri="{BB962C8B-B14F-4D97-AF65-F5344CB8AC3E}">
        <p14:creationId xmlns:p14="http://schemas.microsoft.com/office/powerpoint/2010/main" val="673154080"/>
      </p:ext>
    </p:extLst>
  </p:cSld>
  <p:clrMapOvr>
    <a:masterClrMapping/>
  </p:clrMapOvr>
  <mc:AlternateContent xmlns:mc="http://schemas.openxmlformats.org/markup-compatibility/2006" xmlns:p14="http://schemas.microsoft.com/office/powerpoint/2010/main">
    <mc:Choice Requires="p14">
      <p:transition spd="slow" p14:dur="2000" advTm="15722"/>
    </mc:Choice>
    <mc:Fallback xmlns="">
      <p:transition spd="slow" advTm="1572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21" y="1828357"/>
            <a:ext cx="42005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092" y="2623252"/>
            <a:ext cx="17335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74310" y="1361705"/>
            <a:ext cx="2658140" cy="369332"/>
          </a:xfrm>
          <a:prstGeom prst="rect">
            <a:avLst/>
          </a:prstGeom>
          <a:noFill/>
        </p:spPr>
        <p:txBody>
          <a:bodyPr wrap="square" rtlCol="0">
            <a:spAutoFit/>
          </a:bodyPr>
          <a:lstStyle/>
          <a:p>
            <a:r>
              <a:rPr lang="en-US" dirty="0" smtClean="0">
                <a:ln w="10160">
                  <a:solidFill>
                    <a:schemeClr val="accent1"/>
                  </a:solidFill>
                  <a:prstDash val="solid"/>
                </a:ln>
                <a:solidFill>
                  <a:schemeClr val="accent2"/>
                </a:solidFill>
                <a:effectLst>
                  <a:outerShdw blurRad="38100" dist="32000" dir="5400000" algn="tl">
                    <a:srgbClr val="000000">
                      <a:alpha val="30000"/>
                    </a:srgbClr>
                  </a:outerShdw>
                </a:effectLst>
              </a:rPr>
              <a:t>Target-Present Lineup</a:t>
            </a:r>
            <a:endParaRPr lang="en-US" dirty="0">
              <a:ln w="10160">
                <a:solidFill>
                  <a:schemeClr val="accent1"/>
                </a:solidFill>
                <a:prstDash val="solid"/>
              </a:ln>
              <a:solidFill>
                <a:schemeClr val="accent2"/>
              </a:solidFill>
              <a:effectLst>
                <a:outerShdw blurRad="38100" dist="32000" dir="5400000" algn="tl">
                  <a:srgbClr val="000000">
                    <a:alpha val="30000"/>
                  </a:srgbClr>
                </a:outerShdw>
              </a:effectLst>
            </a:endParaRPr>
          </a:p>
        </p:txBody>
      </p:sp>
      <p:sp>
        <p:nvSpPr>
          <p:cNvPr id="6" name="TextBox 5"/>
          <p:cNvSpPr txBox="1"/>
          <p:nvPr/>
        </p:nvSpPr>
        <p:spPr>
          <a:xfrm>
            <a:off x="7985642" y="2701504"/>
            <a:ext cx="706696" cy="276999"/>
          </a:xfrm>
          <a:prstGeom prst="rect">
            <a:avLst/>
          </a:prstGeom>
          <a:noFill/>
        </p:spPr>
        <p:txBody>
          <a:bodyPr wrap="square" rtlCol="0">
            <a:spAutoFit/>
          </a:bodyPr>
          <a:lstStyle/>
          <a:p>
            <a:r>
              <a:rPr lang="en-US" sz="1200" b="1" dirty="0" smtClean="0">
                <a:solidFill>
                  <a:srgbClr val="00B050"/>
                </a:solidFill>
              </a:rPr>
              <a:t>(Guilty)</a:t>
            </a:r>
            <a:endParaRPr lang="en-US" sz="1200" b="1" dirty="0">
              <a:solidFill>
                <a:srgbClr val="00B050"/>
              </a:solidFill>
            </a:endParaRPr>
          </a:p>
        </p:txBody>
      </p:sp>
    </p:spTree>
    <p:extLst>
      <p:ext uri="{BB962C8B-B14F-4D97-AF65-F5344CB8AC3E}">
        <p14:creationId xmlns:p14="http://schemas.microsoft.com/office/powerpoint/2010/main" val="913174840"/>
      </p:ext>
    </p:extLst>
  </p:cSld>
  <p:clrMapOvr>
    <a:masterClrMapping/>
  </p:clrMapOvr>
  <mc:AlternateContent xmlns:mc="http://schemas.openxmlformats.org/markup-compatibility/2006" xmlns:p14="http://schemas.microsoft.com/office/powerpoint/2010/main">
    <mc:Choice Requires="p14">
      <p:transition spd="slow" p14:dur="2000" advTm="40757"/>
    </mc:Choice>
    <mc:Fallback xmlns="">
      <p:transition spd="slow" advTm="4075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090" y="1823922"/>
            <a:ext cx="4200525" cy="332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5" y="2588475"/>
            <a:ext cx="17335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50485" y="1342655"/>
            <a:ext cx="2658140" cy="369332"/>
          </a:xfrm>
          <a:prstGeom prst="rect">
            <a:avLst/>
          </a:prstGeom>
          <a:noFill/>
        </p:spPr>
        <p:txBody>
          <a:bodyPr wrap="square" rtlCol="0">
            <a:spAutoFit/>
          </a:bodyPr>
          <a:lstStyle/>
          <a:p>
            <a:r>
              <a:rPr lang="en-US" dirty="0" smtClean="0">
                <a:ln w="10160">
                  <a:solidFill>
                    <a:schemeClr val="accent1"/>
                  </a:solidFill>
                  <a:prstDash val="solid"/>
                </a:ln>
                <a:solidFill>
                  <a:srgbClr val="00B0F0"/>
                </a:solidFill>
                <a:effectLst>
                  <a:outerShdw blurRad="38100" dist="32000" dir="5400000" algn="tl">
                    <a:srgbClr val="000000">
                      <a:alpha val="30000"/>
                    </a:srgbClr>
                  </a:outerShdw>
                </a:effectLst>
              </a:rPr>
              <a:t>Target-Absent Lineup</a:t>
            </a:r>
            <a:endParaRPr lang="en-US" dirty="0">
              <a:ln w="10160">
                <a:solidFill>
                  <a:schemeClr val="accent1"/>
                </a:solidFill>
                <a:prstDash val="solid"/>
              </a:ln>
              <a:solidFill>
                <a:srgbClr val="00B0F0"/>
              </a:solidFill>
              <a:effectLst>
                <a:outerShdw blurRad="38100" dist="32000" dir="5400000" algn="tl">
                  <a:srgbClr val="000000">
                    <a:alpha val="30000"/>
                  </a:srgbClr>
                </a:outerShdw>
              </a:effectLst>
            </a:endParaRPr>
          </a:p>
        </p:txBody>
      </p:sp>
      <p:sp>
        <p:nvSpPr>
          <p:cNvPr id="9" name="TextBox 8"/>
          <p:cNvSpPr txBox="1"/>
          <p:nvPr/>
        </p:nvSpPr>
        <p:spPr>
          <a:xfrm>
            <a:off x="7861816" y="2682454"/>
            <a:ext cx="919347" cy="276999"/>
          </a:xfrm>
          <a:prstGeom prst="rect">
            <a:avLst/>
          </a:prstGeom>
          <a:noFill/>
        </p:spPr>
        <p:txBody>
          <a:bodyPr wrap="square" rtlCol="0">
            <a:spAutoFit/>
          </a:bodyPr>
          <a:lstStyle/>
          <a:p>
            <a:r>
              <a:rPr lang="en-US" sz="1200" b="1" dirty="0" smtClean="0">
                <a:solidFill>
                  <a:srgbClr val="00B050"/>
                </a:solidFill>
              </a:rPr>
              <a:t>(Innocent)</a:t>
            </a:r>
            <a:endParaRPr lang="en-US" sz="1200" b="1" dirty="0">
              <a:solidFill>
                <a:srgbClr val="00B050"/>
              </a:solidFill>
            </a:endParaRPr>
          </a:p>
        </p:txBody>
      </p:sp>
    </p:spTree>
    <p:extLst>
      <p:ext uri="{BB962C8B-B14F-4D97-AF65-F5344CB8AC3E}">
        <p14:creationId xmlns:p14="http://schemas.microsoft.com/office/powerpoint/2010/main" val="4193912658"/>
      </p:ext>
    </p:extLst>
  </p:cSld>
  <p:clrMapOvr>
    <a:masterClrMapping/>
  </p:clrMapOvr>
  <mc:AlternateContent xmlns:mc="http://schemas.openxmlformats.org/markup-compatibility/2006" xmlns:p14="http://schemas.microsoft.com/office/powerpoint/2010/main">
    <mc:Choice Requires="p14">
      <p:transition spd="slow" p14:dur="2000" advTm="24372"/>
    </mc:Choice>
    <mc:Fallback xmlns="">
      <p:transition spd="slow" advTm="2437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09284" y="1209305"/>
            <a:ext cx="2658140" cy="369332"/>
          </a:xfrm>
          <a:prstGeom prst="rect">
            <a:avLst/>
          </a:prstGeom>
          <a:noFill/>
        </p:spPr>
        <p:txBody>
          <a:bodyPr wrap="square" rtlCol="0">
            <a:spAutoFit/>
          </a:bodyPr>
          <a:lstStyle/>
          <a:p>
            <a:r>
              <a:rPr lang="en-US" dirty="0">
                <a:ln w="10160">
                  <a:solidFill>
                    <a:schemeClr val="accent1"/>
                  </a:solidFill>
                  <a:prstDash val="solid"/>
                </a:ln>
                <a:solidFill>
                  <a:schemeClr val="accent2"/>
                </a:solidFill>
                <a:effectLst>
                  <a:outerShdw blurRad="38100" dist="32000" dir="5400000" algn="tl">
                    <a:srgbClr val="000000">
                      <a:alpha val="30000"/>
                    </a:srgbClr>
                  </a:outerShdw>
                </a:effectLst>
              </a:rPr>
              <a:t>Target-Present Lineup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265" y="1747838"/>
            <a:ext cx="7277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440160"/>
      </p:ext>
    </p:extLst>
  </p:cSld>
  <p:clrMapOvr>
    <a:masterClrMapping/>
  </p:clrMapOvr>
  <mc:AlternateContent xmlns:mc="http://schemas.openxmlformats.org/markup-compatibility/2006" xmlns:p14="http://schemas.microsoft.com/office/powerpoint/2010/main">
    <mc:Choice Requires="p14">
      <p:transition spd="slow" p14:dur="2000" advTm="76489"/>
    </mc:Choice>
    <mc:Fallback xmlns="">
      <p:transition spd="slow" advTm="7648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09289" y="1203690"/>
            <a:ext cx="2658140" cy="369332"/>
          </a:xfrm>
          <a:prstGeom prst="rect">
            <a:avLst/>
          </a:prstGeom>
          <a:noFill/>
        </p:spPr>
        <p:txBody>
          <a:bodyPr wrap="square" rtlCol="0">
            <a:spAutoFit/>
          </a:bodyPr>
          <a:lstStyle/>
          <a:p>
            <a:r>
              <a:rPr lang="en-US" dirty="0">
                <a:ln w="10160">
                  <a:solidFill>
                    <a:schemeClr val="accent1"/>
                  </a:solidFill>
                  <a:prstDash val="solid"/>
                </a:ln>
                <a:solidFill>
                  <a:schemeClr val="accent2"/>
                </a:solidFill>
                <a:effectLst>
                  <a:outerShdw blurRad="38100" dist="32000" dir="5400000" algn="tl">
                    <a:srgbClr val="000000">
                      <a:alpha val="30000"/>
                    </a:srgbClr>
                  </a:outerShdw>
                </a:effectLst>
              </a:rPr>
              <a:t>Target-Present Lineup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265" y="1747838"/>
            <a:ext cx="7277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707434"/>
      </p:ext>
    </p:extLst>
  </p:cSld>
  <p:clrMapOvr>
    <a:masterClrMapping/>
  </p:clrMapOvr>
  <mc:AlternateContent xmlns:mc="http://schemas.openxmlformats.org/markup-compatibility/2006" xmlns:p14="http://schemas.microsoft.com/office/powerpoint/2010/main">
    <mc:Choice Requires="p14">
      <p:transition spd="slow" p14:dur="2000" advTm="9711"/>
    </mc:Choice>
    <mc:Fallback xmlns="">
      <p:transition spd="slow" advTm="971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9917" y="1209305"/>
            <a:ext cx="2658140" cy="369332"/>
          </a:xfrm>
          <a:prstGeom prst="rect">
            <a:avLst/>
          </a:prstGeom>
          <a:noFill/>
        </p:spPr>
        <p:txBody>
          <a:bodyPr wrap="square" rtlCol="0">
            <a:spAutoFit/>
          </a:bodyPr>
          <a:lstStyle/>
          <a:p>
            <a:r>
              <a:rPr lang="en-US" dirty="0">
                <a:ln w="10160">
                  <a:solidFill>
                    <a:schemeClr val="accent1"/>
                  </a:solidFill>
                  <a:prstDash val="solid"/>
                </a:ln>
                <a:solidFill>
                  <a:srgbClr val="00B0F0"/>
                </a:solidFill>
                <a:effectLst>
                  <a:outerShdw blurRad="38100" dist="32000" dir="5400000" algn="tl">
                    <a:srgbClr val="000000">
                      <a:alpha val="30000"/>
                    </a:srgbClr>
                  </a:outerShdw>
                </a:effectLst>
              </a:rPr>
              <a:t>Target-Absent Lineup</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259" y="1747838"/>
            <a:ext cx="74199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69284"/>
      </p:ext>
    </p:extLst>
  </p:cSld>
  <p:clrMapOvr>
    <a:masterClrMapping/>
  </p:clrMapOvr>
  <mc:AlternateContent xmlns:mc="http://schemas.openxmlformats.org/markup-compatibility/2006" xmlns:p14="http://schemas.microsoft.com/office/powerpoint/2010/main">
    <mc:Choice Requires="p14">
      <p:transition spd="slow" p14:dur="2000" advTm="9931"/>
    </mc:Choice>
    <mc:Fallback xmlns="">
      <p:transition spd="slow" advTm="993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9916" y="1209305"/>
            <a:ext cx="2658140" cy="369332"/>
          </a:xfrm>
          <a:prstGeom prst="rect">
            <a:avLst/>
          </a:prstGeom>
          <a:noFill/>
        </p:spPr>
        <p:txBody>
          <a:bodyPr wrap="square" rtlCol="0">
            <a:spAutoFit/>
          </a:bodyPr>
          <a:lstStyle/>
          <a:p>
            <a:r>
              <a:rPr lang="en-US" dirty="0">
                <a:ln w="10160">
                  <a:solidFill>
                    <a:schemeClr val="accent1"/>
                  </a:solidFill>
                  <a:prstDash val="solid"/>
                </a:ln>
                <a:solidFill>
                  <a:srgbClr val="00B0F0"/>
                </a:solidFill>
                <a:effectLst>
                  <a:outerShdw blurRad="38100" dist="32000" dir="5400000" algn="tl">
                    <a:srgbClr val="000000">
                      <a:alpha val="30000"/>
                    </a:srgbClr>
                  </a:outerShdw>
                </a:effectLst>
              </a:rPr>
              <a:t>Target-Absent Lineup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259" y="1747838"/>
            <a:ext cx="74199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720088"/>
      </p:ext>
    </p:extLst>
  </p:cSld>
  <p:clrMapOvr>
    <a:masterClrMapping/>
  </p:clrMapOvr>
  <mc:AlternateContent xmlns:mc="http://schemas.openxmlformats.org/markup-compatibility/2006" xmlns:p14="http://schemas.microsoft.com/office/powerpoint/2010/main">
    <mc:Choice Requires="p14">
      <p:transition spd="slow" p14:dur="2000" advTm="9169"/>
    </mc:Choice>
    <mc:Fallback xmlns="">
      <p:transition spd="slow" advTm="916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eaLnBrk="1" hangingPunct="1">
              <a:defRPr/>
            </a:pPr>
            <a:r>
              <a:rPr lang="en-US" sz="3200" dirty="0" smtClean="0">
                <a:solidFill>
                  <a:srgbClr val="C00000"/>
                </a:solidFill>
              </a:rPr>
              <a:t>Varying </a:t>
            </a:r>
            <a:r>
              <a:rPr lang="en-US" sz="3200" i="1" dirty="0" smtClean="0">
                <a:solidFill>
                  <a:srgbClr val="C00000"/>
                </a:solidFill>
              </a:rPr>
              <a:t>Response Bias </a:t>
            </a:r>
            <a:r>
              <a:rPr lang="en-US" sz="3200" dirty="0" smtClean="0">
                <a:solidFill>
                  <a:srgbClr val="C00000"/>
                </a:solidFill>
              </a:rPr>
              <a:t>from liberal to conservative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296395" y="2173185"/>
            <a:ext cx="1068779"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64894"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24996" y="2307460"/>
            <a:ext cx="457200" cy="307777"/>
          </a:xfrm>
          <a:prstGeom prst="rect">
            <a:avLst/>
          </a:prstGeom>
          <a:noFill/>
        </p:spPr>
        <p:txBody>
          <a:bodyPr wrap="square" rtlCol="0">
            <a:spAutoFit/>
          </a:bodyPr>
          <a:lstStyle/>
          <a:p>
            <a:r>
              <a:rPr lang="en-US" sz="1400" dirty="0" smtClean="0">
                <a:latin typeface="Calibri"/>
              </a:rPr>
              <a:t>≥ 1</a:t>
            </a:r>
            <a:endParaRPr lang="en-US" sz="1400" dirty="0"/>
          </a:p>
        </p:txBody>
      </p:sp>
      <p:sp>
        <p:nvSpPr>
          <p:cNvPr id="14" name="TextBox 13"/>
          <p:cNvSpPr txBox="1"/>
          <p:nvPr/>
        </p:nvSpPr>
        <p:spPr>
          <a:xfrm>
            <a:off x="6048681" y="2331502"/>
            <a:ext cx="457200" cy="307777"/>
          </a:xfrm>
          <a:prstGeom prst="rect">
            <a:avLst/>
          </a:prstGeom>
          <a:noFill/>
        </p:spPr>
        <p:txBody>
          <a:bodyPr wrap="square" rtlCol="0">
            <a:spAutoFit/>
          </a:bodyPr>
          <a:lstStyle/>
          <a:p>
            <a:r>
              <a:rPr lang="en-US" sz="1400" dirty="0" smtClean="0">
                <a:latin typeface="Calibri"/>
              </a:rPr>
              <a:t>≥ 2</a:t>
            </a:r>
            <a:endParaRPr lang="en-US" sz="1400" dirty="0"/>
          </a:p>
        </p:txBody>
      </p:sp>
    </p:spTree>
    <p:custDataLst>
      <p:tags r:id="rId1"/>
    </p:custDataLst>
    <p:extLst>
      <p:ext uri="{BB962C8B-B14F-4D97-AF65-F5344CB8AC3E}">
        <p14:creationId xmlns:p14="http://schemas.microsoft.com/office/powerpoint/2010/main" val="286871403"/>
      </p:ext>
    </p:extLst>
  </p:cSld>
  <p:clrMapOvr>
    <a:masterClrMapping/>
  </p:clrMapOvr>
  <mc:AlternateContent xmlns:mc="http://schemas.openxmlformats.org/markup-compatibility/2006" xmlns:p14="http://schemas.microsoft.com/office/powerpoint/2010/main">
    <mc:Choice Requires="p14">
      <p:transition spd="slow" p14:dur="2000" advTm="23312"/>
    </mc:Choice>
    <mc:Fallback xmlns="">
      <p:transition spd="slow" advTm="23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296395" y="2173185"/>
            <a:ext cx="1068779"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5029200" y="33192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64894"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207746" y="3028495"/>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24996" y="2307460"/>
            <a:ext cx="457200" cy="307777"/>
          </a:xfrm>
          <a:prstGeom prst="rect">
            <a:avLst/>
          </a:prstGeom>
          <a:noFill/>
        </p:spPr>
        <p:txBody>
          <a:bodyPr wrap="square" rtlCol="0">
            <a:spAutoFit/>
          </a:bodyPr>
          <a:lstStyle/>
          <a:p>
            <a:r>
              <a:rPr lang="en-US" sz="1400" dirty="0" smtClean="0">
                <a:latin typeface="Calibri"/>
              </a:rPr>
              <a:t>≥ 1</a:t>
            </a:r>
            <a:endParaRPr lang="en-US" sz="1400" dirty="0"/>
          </a:p>
        </p:txBody>
      </p:sp>
      <p:sp>
        <p:nvSpPr>
          <p:cNvPr id="23" name="TextBox 22"/>
          <p:cNvSpPr txBox="1"/>
          <p:nvPr/>
        </p:nvSpPr>
        <p:spPr>
          <a:xfrm>
            <a:off x="6048681" y="2331502"/>
            <a:ext cx="457200" cy="307777"/>
          </a:xfrm>
          <a:prstGeom prst="rect">
            <a:avLst/>
          </a:prstGeom>
          <a:noFill/>
        </p:spPr>
        <p:txBody>
          <a:bodyPr wrap="square" rtlCol="0">
            <a:spAutoFit/>
          </a:bodyPr>
          <a:lstStyle/>
          <a:p>
            <a:r>
              <a:rPr lang="en-US" sz="1400" dirty="0" smtClean="0">
                <a:latin typeface="Calibri"/>
              </a:rPr>
              <a:t>≥ 2</a:t>
            </a:r>
            <a:endParaRPr lang="en-US" sz="1400" dirty="0"/>
          </a:p>
        </p:txBody>
      </p:sp>
      <p:sp>
        <p:nvSpPr>
          <p:cNvPr id="24" name="TextBox 23"/>
          <p:cNvSpPr txBox="1"/>
          <p:nvPr/>
        </p:nvSpPr>
        <p:spPr>
          <a:xfrm>
            <a:off x="5696697" y="2397551"/>
            <a:ext cx="457200" cy="307777"/>
          </a:xfrm>
          <a:prstGeom prst="rect">
            <a:avLst/>
          </a:prstGeom>
          <a:noFill/>
        </p:spPr>
        <p:txBody>
          <a:bodyPr wrap="square" rtlCol="0">
            <a:spAutoFit/>
          </a:bodyPr>
          <a:lstStyle/>
          <a:p>
            <a:r>
              <a:rPr lang="en-US" sz="1400" dirty="0" smtClean="0">
                <a:latin typeface="Calibri"/>
              </a:rPr>
              <a:t>≥ 3</a:t>
            </a:r>
            <a:endParaRPr lang="en-US" sz="1400" dirty="0"/>
          </a:p>
        </p:txBody>
      </p:sp>
      <p:sp>
        <p:nvSpPr>
          <p:cNvPr id="25" name="TextBox 24"/>
          <p:cNvSpPr txBox="1"/>
          <p:nvPr/>
        </p:nvSpPr>
        <p:spPr>
          <a:xfrm>
            <a:off x="5370612" y="2496786"/>
            <a:ext cx="457200" cy="307777"/>
          </a:xfrm>
          <a:prstGeom prst="rect">
            <a:avLst/>
          </a:prstGeom>
          <a:noFill/>
        </p:spPr>
        <p:txBody>
          <a:bodyPr wrap="square" rtlCol="0">
            <a:spAutoFit/>
          </a:bodyPr>
          <a:lstStyle/>
          <a:p>
            <a:r>
              <a:rPr lang="en-US" sz="1400" dirty="0" smtClean="0">
                <a:latin typeface="Calibri"/>
              </a:rPr>
              <a:t>≥ 4</a:t>
            </a:r>
            <a:endParaRPr lang="en-US" sz="1400" dirty="0"/>
          </a:p>
        </p:txBody>
      </p:sp>
      <p:sp>
        <p:nvSpPr>
          <p:cNvPr id="26" name="TextBox 25"/>
          <p:cNvSpPr txBox="1"/>
          <p:nvPr/>
        </p:nvSpPr>
        <p:spPr>
          <a:xfrm>
            <a:off x="5108325" y="2787415"/>
            <a:ext cx="457200" cy="307777"/>
          </a:xfrm>
          <a:prstGeom prst="rect">
            <a:avLst/>
          </a:prstGeom>
          <a:noFill/>
        </p:spPr>
        <p:txBody>
          <a:bodyPr wrap="square" rtlCol="0">
            <a:spAutoFit/>
          </a:bodyPr>
          <a:lstStyle/>
          <a:p>
            <a:r>
              <a:rPr lang="en-US" sz="1400" dirty="0" smtClean="0">
                <a:latin typeface="Calibri"/>
              </a:rPr>
              <a:t>≥ 5</a:t>
            </a:r>
            <a:endParaRPr lang="en-US" sz="1400" dirty="0"/>
          </a:p>
        </p:txBody>
      </p:sp>
      <p:sp>
        <p:nvSpPr>
          <p:cNvPr id="27" name="TextBox 26"/>
          <p:cNvSpPr txBox="1"/>
          <p:nvPr/>
        </p:nvSpPr>
        <p:spPr>
          <a:xfrm>
            <a:off x="4873881" y="3075133"/>
            <a:ext cx="457200" cy="307777"/>
          </a:xfrm>
          <a:prstGeom prst="rect">
            <a:avLst/>
          </a:prstGeom>
          <a:noFill/>
        </p:spPr>
        <p:txBody>
          <a:bodyPr wrap="square" rtlCol="0">
            <a:spAutoFit/>
          </a:bodyPr>
          <a:lstStyle/>
          <a:p>
            <a:r>
              <a:rPr lang="en-US" sz="1400" dirty="0" smtClean="0">
                <a:latin typeface="Calibri"/>
              </a:rPr>
              <a:t>≥ 6</a:t>
            </a:r>
            <a:endParaRPr lang="en-US" sz="1400" dirty="0"/>
          </a:p>
        </p:txBody>
      </p:sp>
      <p:sp>
        <p:nvSpPr>
          <p:cNvPr id="28" name="TextBox 27"/>
          <p:cNvSpPr txBox="1"/>
          <p:nvPr/>
        </p:nvSpPr>
        <p:spPr>
          <a:xfrm>
            <a:off x="4782445" y="3427332"/>
            <a:ext cx="457200" cy="307777"/>
          </a:xfrm>
          <a:prstGeom prst="rect">
            <a:avLst/>
          </a:prstGeom>
          <a:noFill/>
        </p:spPr>
        <p:txBody>
          <a:bodyPr wrap="square" rtlCol="0">
            <a:spAutoFit/>
          </a:bodyPr>
          <a:lstStyle/>
          <a:p>
            <a:r>
              <a:rPr lang="en-US" sz="1400" dirty="0" smtClean="0">
                <a:latin typeface="Calibri"/>
              </a:rPr>
              <a:t>≥ 7</a:t>
            </a:r>
            <a:endParaRPr lang="en-US" sz="1400" dirty="0"/>
          </a:p>
        </p:txBody>
      </p:sp>
    </p:spTree>
    <p:custDataLst>
      <p:tags r:id="rId1"/>
    </p:custDataLst>
    <p:extLst>
      <p:ext uri="{BB962C8B-B14F-4D97-AF65-F5344CB8AC3E}">
        <p14:creationId xmlns:p14="http://schemas.microsoft.com/office/powerpoint/2010/main" val="2003385837"/>
      </p:ext>
    </p:extLst>
  </p:cSld>
  <p:clrMapOvr>
    <a:masterClrMapping/>
  </p:clrMapOvr>
  <mc:AlternateContent xmlns:mc="http://schemas.openxmlformats.org/markup-compatibility/2006" xmlns:p14="http://schemas.microsoft.com/office/powerpoint/2010/main">
    <mc:Choice Requires="p14">
      <p:transition spd="slow" p14:dur="2000" advTm="23143"/>
    </mc:Choice>
    <mc:Fallback xmlns="">
      <p:transition spd="slow" advTm="23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2" grpId="0" animBg="1"/>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26839" y="331769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568611"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209359" y="3028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5029200" y="331927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207746" y="3028495"/>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242263" y="3055635"/>
            <a:ext cx="519154" cy="276999"/>
          </a:xfrm>
          <a:prstGeom prst="rect">
            <a:avLst/>
          </a:prstGeom>
          <a:noFill/>
        </p:spPr>
        <p:txBody>
          <a:bodyPr wrap="square" rtlCol="0">
            <a:spAutoFit/>
          </a:bodyPr>
          <a:lstStyle/>
          <a:p>
            <a:r>
              <a:rPr lang="en-US" sz="1200" dirty="0" smtClean="0"/>
              <a:t>3.90</a:t>
            </a:r>
            <a:endParaRPr lang="en-US" sz="1200" dirty="0"/>
          </a:p>
        </p:txBody>
      </p:sp>
      <p:sp>
        <p:nvSpPr>
          <p:cNvPr id="27" name="TextBox 26"/>
          <p:cNvSpPr txBox="1"/>
          <p:nvPr/>
        </p:nvSpPr>
        <p:spPr>
          <a:xfrm>
            <a:off x="5068268" y="3360236"/>
            <a:ext cx="519154" cy="276999"/>
          </a:xfrm>
          <a:prstGeom prst="rect">
            <a:avLst/>
          </a:prstGeom>
          <a:noFill/>
        </p:spPr>
        <p:txBody>
          <a:bodyPr wrap="square" rtlCol="0">
            <a:spAutoFit/>
          </a:bodyPr>
          <a:lstStyle/>
          <a:p>
            <a:r>
              <a:rPr lang="en-US" sz="1200" dirty="0" smtClean="0"/>
              <a:t>5.14</a:t>
            </a:r>
            <a:endParaRPr lang="en-US" sz="1200" dirty="0"/>
          </a:p>
        </p:txBody>
      </p:sp>
      <p:sp>
        <p:nvSpPr>
          <p:cNvPr id="28" name="TextBox 27"/>
          <p:cNvSpPr txBox="1"/>
          <p:nvPr/>
        </p:nvSpPr>
        <p:spPr>
          <a:xfrm>
            <a:off x="4918468" y="3706703"/>
            <a:ext cx="519154" cy="276999"/>
          </a:xfrm>
          <a:prstGeom prst="rect">
            <a:avLst/>
          </a:prstGeom>
          <a:noFill/>
        </p:spPr>
        <p:txBody>
          <a:bodyPr wrap="square" rtlCol="0">
            <a:spAutoFit/>
          </a:bodyPr>
          <a:lstStyle/>
          <a:p>
            <a:r>
              <a:rPr lang="en-US" sz="1200" dirty="0" smtClean="0"/>
              <a:t>7.2</a:t>
            </a:r>
            <a:endParaRPr lang="en-US" sz="1200" dirty="0"/>
          </a:p>
        </p:txBody>
      </p:sp>
      <p:sp>
        <p:nvSpPr>
          <p:cNvPr id="34" name="TextBox 33"/>
          <p:cNvSpPr txBox="1"/>
          <p:nvPr/>
        </p:nvSpPr>
        <p:spPr>
          <a:xfrm>
            <a:off x="5405464" y="2877313"/>
            <a:ext cx="490730" cy="276999"/>
          </a:xfrm>
          <a:prstGeom prst="rect">
            <a:avLst/>
          </a:prstGeom>
          <a:noFill/>
        </p:spPr>
        <p:txBody>
          <a:bodyPr wrap="square" rtlCol="0">
            <a:spAutoFit/>
          </a:bodyPr>
          <a:lstStyle/>
          <a:p>
            <a:r>
              <a:rPr lang="en-US" sz="1200" dirty="0" smtClean="0"/>
              <a:t>2.94</a:t>
            </a:r>
            <a:endParaRPr lang="en-US" sz="1200" dirty="0"/>
          </a:p>
        </p:txBody>
      </p:sp>
      <p:sp>
        <p:nvSpPr>
          <p:cNvPr id="35" name="TextBox 34"/>
          <p:cNvSpPr txBox="1"/>
          <p:nvPr/>
        </p:nvSpPr>
        <p:spPr>
          <a:xfrm>
            <a:off x="6422728" y="2651595"/>
            <a:ext cx="519154" cy="276999"/>
          </a:xfrm>
          <a:prstGeom prst="rect">
            <a:avLst/>
          </a:prstGeom>
          <a:noFill/>
        </p:spPr>
        <p:txBody>
          <a:bodyPr wrap="square" rtlCol="0">
            <a:spAutoFit/>
          </a:bodyPr>
          <a:lstStyle/>
          <a:p>
            <a:r>
              <a:rPr lang="en-US" sz="1200" dirty="0" smtClean="0"/>
              <a:t>1.35</a:t>
            </a:r>
            <a:endParaRPr lang="en-US" sz="1200" dirty="0"/>
          </a:p>
        </p:txBody>
      </p:sp>
      <p:sp>
        <p:nvSpPr>
          <p:cNvPr id="36" name="TextBox 35"/>
          <p:cNvSpPr txBox="1"/>
          <p:nvPr/>
        </p:nvSpPr>
        <p:spPr>
          <a:xfrm>
            <a:off x="6019907" y="2666820"/>
            <a:ext cx="519154" cy="276999"/>
          </a:xfrm>
          <a:prstGeom prst="rect">
            <a:avLst/>
          </a:prstGeom>
          <a:noFill/>
        </p:spPr>
        <p:txBody>
          <a:bodyPr wrap="square" rtlCol="0">
            <a:spAutoFit/>
          </a:bodyPr>
          <a:lstStyle/>
          <a:p>
            <a:r>
              <a:rPr lang="en-US" sz="1200" dirty="0" smtClean="0"/>
              <a:t>1.81</a:t>
            </a:r>
            <a:endParaRPr lang="en-US" sz="1200" dirty="0"/>
          </a:p>
        </p:txBody>
      </p:sp>
      <p:sp>
        <p:nvSpPr>
          <p:cNvPr id="37" name="TextBox 36"/>
          <p:cNvSpPr txBox="1"/>
          <p:nvPr/>
        </p:nvSpPr>
        <p:spPr>
          <a:xfrm>
            <a:off x="5628565" y="2722440"/>
            <a:ext cx="519154" cy="276999"/>
          </a:xfrm>
          <a:prstGeom prst="rect">
            <a:avLst/>
          </a:prstGeom>
          <a:noFill/>
        </p:spPr>
        <p:txBody>
          <a:bodyPr wrap="square" rtlCol="0">
            <a:spAutoFit/>
          </a:bodyPr>
          <a:lstStyle/>
          <a:p>
            <a:r>
              <a:rPr lang="en-US" sz="1200" dirty="0" smtClean="0"/>
              <a:t>2.28</a:t>
            </a:r>
            <a:endParaRPr lang="en-US" sz="1200" dirty="0"/>
          </a:p>
        </p:txBody>
      </p:sp>
    </p:spTree>
    <p:custDataLst>
      <p:tags r:id="rId1"/>
    </p:custDataLst>
    <p:extLst>
      <p:ext uri="{BB962C8B-B14F-4D97-AF65-F5344CB8AC3E}">
        <p14:creationId xmlns:p14="http://schemas.microsoft.com/office/powerpoint/2010/main" val="2144874466"/>
      </p:ext>
    </p:extLst>
  </p:cSld>
  <p:clrMapOvr>
    <a:masterClrMapping/>
  </p:clrMapOvr>
  <mc:AlternateContent xmlns:mc="http://schemas.openxmlformats.org/markup-compatibility/2006" xmlns:p14="http://schemas.microsoft.com/office/powerpoint/2010/main">
    <mc:Choice Requires="p14">
      <p:transition spd="slow" p14:dur="2000" advTm="37354"/>
    </mc:Choice>
    <mc:Fallback xmlns="">
      <p:transition spd="slow" advTm="37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34" grpId="0"/>
      <p:bldP spid="3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Eyewitness Identification Procedures</a:t>
            </a:r>
            <a:endParaRPr lang="en-US" dirty="0"/>
          </a:p>
        </p:txBody>
      </p:sp>
      <p:grpSp>
        <p:nvGrpSpPr>
          <p:cNvPr id="11" name="Group 10"/>
          <p:cNvGrpSpPr/>
          <p:nvPr/>
        </p:nvGrpSpPr>
        <p:grpSpPr>
          <a:xfrm>
            <a:off x="1185738" y="2201872"/>
            <a:ext cx="2728625" cy="3214632"/>
            <a:chOff x="6198701" y="2220322"/>
            <a:chExt cx="2728625" cy="3214632"/>
          </a:xfrm>
        </p:grpSpPr>
        <p:sp>
          <p:nvSpPr>
            <p:cNvPr id="27" name="Rectangle 26"/>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10" name="Group 9"/>
            <p:cNvGrpSpPr/>
            <p:nvPr/>
          </p:nvGrpSpPr>
          <p:grpSpPr>
            <a:xfrm>
              <a:off x="6449242" y="2908184"/>
              <a:ext cx="2227543" cy="1801120"/>
              <a:chOff x="5522247" y="2014800"/>
              <a:chExt cx="2227543" cy="180112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5" name="Picture 4"/>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6296247" y="3021349"/>
                <a:ext cx="646545" cy="794571"/>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8" name="Picture 7"/>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cxnSp>
        <p:nvCxnSpPr>
          <p:cNvPr id="23" name="Straight Arrow Connector 7"/>
          <p:cNvCxnSpPr>
            <a:cxnSpLocks noChangeShapeType="1"/>
          </p:cNvCxnSpPr>
          <p:nvPr/>
        </p:nvCxnSpPr>
        <p:spPr bwMode="auto">
          <a:xfrm flipH="1" flipV="1">
            <a:off x="3663822" y="3040354"/>
            <a:ext cx="935180" cy="45749"/>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24" name="TextBox 8"/>
          <p:cNvSpPr txBox="1">
            <a:spLocks noChangeArrowheads="1"/>
          </p:cNvSpPr>
          <p:nvPr/>
        </p:nvSpPr>
        <p:spPr bwMode="auto">
          <a:xfrm>
            <a:off x="4131412" y="2872416"/>
            <a:ext cx="1960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Suspect:</a:t>
            </a:r>
          </a:p>
          <a:p>
            <a:pPr algn="ctr"/>
            <a:r>
              <a:rPr lang="en-US" dirty="0" smtClean="0"/>
              <a:t>Innocent or Guilty?</a:t>
            </a:r>
            <a:endParaRPr lang="en-US" dirty="0"/>
          </a:p>
        </p:txBody>
      </p:sp>
      <p:cxnSp>
        <p:nvCxnSpPr>
          <p:cNvPr id="25" name="Straight Arrow Connector 24"/>
          <p:cNvCxnSpPr>
            <a:cxnSpLocks noChangeShapeType="1"/>
          </p:cNvCxnSpPr>
          <p:nvPr/>
        </p:nvCxnSpPr>
        <p:spPr bwMode="auto">
          <a:xfrm flipH="1" flipV="1">
            <a:off x="2082255" y="4797631"/>
            <a:ext cx="2727320" cy="958686"/>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3391304" y="5756317"/>
            <a:ext cx="29422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Fillers:</a:t>
            </a:r>
          </a:p>
          <a:p>
            <a:pPr algn="ctr"/>
            <a:r>
              <a:rPr lang="en-US" dirty="0" smtClean="0"/>
              <a:t>All are known to be innocent</a:t>
            </a:r>
            <a:endParaRPr lang="en-US" dirty="0"/>
          </a:p>
        </p:txBody>
      </p:sp>
      <p:cxnSp>
        <p:nvCxnSpPr>
          <p:cNvPr id="29" name="Straight Arrow Connector 28"/>
          <p:cNvCxnSpPr>
            <a:cxnSpLocks noChangeShapeType="1"/>
          </p:cNvCxnSpPr>
          <p:nvPr/>
        </p:nvCxnSpPr>
        <p:spPr bwMode="auto">
          <a:xfrm flipH="1" flipV="1">
            <a:off x="2083436" y="3684305"/>
            <a:ext cx="2726138" cy="2072012"/>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H="1" flipV="1">
            <a:off x="2856824" y="4720311"/>
            <a:ext cx="1952750" cy="1036006"/>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flipH="1" flipV="1">
            <a:off x="2766951" y="3684305"/>
            <a:ext cx="2042623" cy="2072012"/>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H="1" flipV="1">
            <a:off x="3663822" y="4293568"/>
            <a:ext cx="1145752" cy="1462750"/>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106334242"/>
      </p:ext>
    </p:extLst>
  </p:cSld>
  <p:clrMapOvr>
    <a:masterClrMapping/>
  </p:clrMapOvr>
  <mc:AlternateContent xmlns:mc="http://schemas.openxmlformats.org/markup-compatibility/2006" xmlns:p14="http://schemas.microsoft.com/office/powerpoint/2010/main">
    <mc:Choice Requires="p14">
      <p:transition spd="slow" p14:dur="2000" advTm="21242"/>
    </mc:Choice>
    <mc:Fallback xmlns="">
      <p:transition spd="slow" advTm="21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4675"/>
            <a:ext cx="2952975"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Varying </a:t>
            </a:r>
            <a:r>
              <a:rPr lang="en-US" sz="3200" i="1" dirty="0">
                <a:solidFill>
                  <a:srgbClr val="C00000"/>
                </a:solidFill>
              </a:rPr>
              <a:t>Response Bias </a:t>
            </a:r>
            <a:r>
              <a:rPr lang="en-US" sz="3200" dirty="0">
                <a:solidFill>
                  <a:srgbClr val="C00000"/>
                </a:solidFill>
              </a:rPr>
              <a:t>from liberal to conservative</a:t>
            </a:r>
            <a:endParaRPr lang="en-US" sz="3200" i="1"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spect="1"/>
          </p:cNvSpPr>
          <p:nvPr/>
        </p:nvSpPr>
        <p:spPr>
          <a:xfrm>
            <a:off x="5512989" y="2762369"/>
            <a:ext cx="137610" cy="13761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26839" y="331769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568611" y="2580477"/>
            <a:ext cx="134872" cy="1348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170951" y="259743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774705" y="2658397"/>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209359" y="3028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4886360" y="3677311"/>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0990" y="2163411"/>
            <a:ext cx="971018"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709076" y="2682222"/>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976262" y="2615037"/>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156303" y="3122809"/>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006444" y="3407899"/>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8834469"/>
      </p:ext>
    </p:extLst>
  </p:cSld>
  <p:clrMapOvr>
    <a:masterClrMapping/>
  </p:clrMapOvr>
  <mc:AlternateContent xmlns:mc="http://schemas.openxmlformats.org/markup-compatibility/2006" xmlns:p14="http://schemas.microsoft.com/office/powerpoint/2010/main">
    <mc:Choice Requires="p14">
      <p:transition spd="slow" p14:dur="2000" advTm="15722"/>
    </mc:Choice>
    <mc:Fallback xmlns="">
      <p:transition spd="slow" advTm="15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62" y="1643062"/>
            <a:ext cx="7686675" cy="3571875"/>
          </a:xfrm>
          <a:prstGeom prst="rect">
            <a:avLst/>
          </a:prstGeom>
        </p:spPr>
      </p:pic>
      <p:sp>
        <p:nvSpPr>
          <p:cNvPr id="5" name="TextBox 4"/>
          <p:cNvSpPr txBox="1"/>
          <p:nvPr/>
        </p:nvSpPr>
        <p:spPr>
          <a:xfrm>
            <a:off x="1520456" y="1010093"/>
            <a:ext cx="1467293" cy="369332"/>
          </a:xfrm>
          <a:prstGeom prst="rect">
            <a:avLst/>
          </a:prstGeom>
          <a:noFill/>
        </p:spPr>
        <p:txBody>
          <a:bodyPr wrap="square" rtlCol="0">
            <a:spAutoFit/>
          </a:bodyPr>
          <a:lstStyle/>
          <a:p>
            <a:r>
              <a:rPr lang="en-US" dirty="0" smtClean="0">
                <a:hlinkClick r:id="rId5"/>
              </a:rPr>
              <a:t>Diabetes</a:t>
            </a:r>
            <a:endParaRPr lang="en-US" dirty="0"/>
          </a:p>
        </p:txBody>
      </p:sp>
      <p:sp>
        <p:nvSpPr>
          <p:cNvPr id="2" name="Rectangle 1"/>
          <p:cNvSpPr/>
          <p:nvPr/>
        </p:nvSpPr>
        <p:spPr>
          <a:xfrm>
            <a:off x="4051005" y="2232837"/>
            <a:ext cx="818707" cy="29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21088" y="1757342"/>
            <a:ext cx="639198" cy="307777"/>
          </a:xfrm>
          <a:prstGeom prst="rect">
            <a:avLst/>
          </a:prstGeom>
          <a:noFill/>
        </p:spPr>
        <p:txBody>
          <a:bodyPr wrap="square" rtlCol="0">
            <a:spAutoFit/>
          </a:bodyPr>
          <a:lstStyle/>
          <a:p>
            <a:r>
              <a:rPr lang="en-US" sz="1400" dirty="0" smtClean="0">
                <a:solidFill>
                  <a:srgbClr val="C00000"/>
                </a:solidFill>
                <a:latin typeface="Calibri"/>
              </a:rPr>
              <a:t>1.25</a:t>
            </a:r>
            <a:endParaRPr lang="en-US" sz="1400" dirty="0">
              <a:solidFill>
                <a:srgbClr val="C00000"/>
              </a:solidFill>
            </a:endParaRPr>
          </a:p>
        </p:txBody>
      </p:sp>
      <p:sp>
        <p:nvSpPr>
          <p:cNvPr id="7" name="TextBox 6"/>
          <p:cNvSpPr txBox="1"/>
          <p:nvPr/>
        </p:nvSpPr>
        <p:spPr>
          <a:xfrm>
            <a:off x="4584929" y="1985661"/>
            <a:ext cx="639198" cy="307777"/>
          </a:xfrm>
          <a:prstGeom prst="rect">
            <a:avLst/>
          </a:prstGeom>
          <a:noFill/>
        </p:spPr>
        <p:txBody>
          <a:bodyPr wrap="square" rtlCol="0">
            <a:spAutoFit/>
          </a:bodyPr>
          <a:lstStyle/>
          <a:p>
            <a:r>
              <a:rPr lang="en-US" sz="1400" dirty="0" smtClean="0">
                <a:solidFill>
                  <a:srgbClr val="C00000"/>
                </a:solidFill>
                <a:latin typeface="Calibri"/>
              </a:rPr>
              <a:t>3.31</a:t>
            </a:r>
            <a:endParaRPr lang="en-US" sz="1400" dirty="0">
              <a:solidFill>
                <a:srgbClr val="C00000"/>
              </a:solidFill>
            </a:endParaRPr>
          </a:p>
        </p:txBody>
      </p:sp>
      <p:sp>
        <p:nvSpPr>
          <p:cNvPr id="8" name="TextBox 7"/>
          <p:cNvSpPr txBox="1"/>
          <p:nvPr/>
        </p:nvSpPr>
        <p:spPr>
          <a:xfrm>
            <a:off x="3987207" y="2818545"/>
            <a:ext cx="639198" cy="307777"/>
          </a:xfrm>
          <a:prstGeom prst="rect">
            <a:avLst/>
          </a:prstGeom>
          <a:noFill/>
        </p:spPr>
        <p:txBody>
          <a:bodyPr wrap="square" rtlCol="0">
            <a:spAutoFit/>
          </a:bodyPr>
          <a:lstStyle/>
          <a:p>
            <a:r>
              <a:rPr lang="en-US" sz="1400" dirty="0" smtClean="0">
                <a:solidFill>
                  <a:srgbClr val="C00000"/>
                </a:solidFill>
                <a:latin typeface="Calibri"/>
              </a:rPr>
              <a:t>16.3</a:t>
            </a:r>
            <a:endParaRPr lang="en-US" sz="1400" dirty="0">
              <a:solidFill>
                <a:srgbClr val="C00000"/>
              </a:solidFill>
            </a:endParaRPr>
          </a:p>
        </p:txBody>
      </p:sp>
      <p:cxnSp>
        <p:nvCxnSpPr>
          <p:cNvPr id="9" name="Straight Arrow Connector 8"/>
          <p:cNvCxnSpPr/>
          <p:nvPr/>
        </p:nvCxnSpPr>
        <p:spPr>
          <a:xfrm flipH="1" flipV="1">
            <a:off x="3918099" y="2227520"/>
            <a:ext cx="697673" cy="734280"/>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88264106"/>
      </p:ext>
    </p:extLst>
  </p:cSld>
  <p:clrMapOvr>
    <a:masterClrMapping/>
  </p:clrMapOvr>
  <mc:AlternateContent xmlns:mc="http://schemas.openxmlformats.org/markup-compatibility/2006" xmlns:p14="http://schemas.microsoft.com/office/powerpoint/2010/main">
    <mc:Choice Requires="p14">
      <p:transition spd="slow" p14:dur="2000" advTm="41120"/>
    </mc:Choice>
    <mc:Fallback xmlns="">
      <p:transition spd="slow" advTm="41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9438"/>
            <a:ext cx="2952976"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smtClean="0">
                <a:solidFill>
                  <a:srgbClr val="C00000"/>
                </a:solidFill>
              </a:rPr>
              <a:t>The Concept of </a:t>
            </a:r>
            <a:r>
              <a:rPr lang="en-US" sz="3200" i="1" dirty="0" smtClean="0">
                <a:solidFill>
                  <a:srgbClr val="C00000"/>
                </a:solidFill>
              </a:rPr>
              <a:t>Discriminability</a:t>
            </a:r>
            <a:endParaRPr lang="en-US" sz="3200"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a:spLocks noChangeAspect="1"/>
          </p:cNvSpPr>
          <p:nvPr/>
        </p:nvSpPr>
        <p:spPr>
          <a:xfrm>
            <a:off x="6199300" y="259494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824157" y="2606589"/>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475526" y="2652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051144" y="296293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884465" y="3400245"/>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572534" y="258371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26345416"/>
      </p:ext>
    </p:extLst>
  </p:cSld>
  <p:clrMapOvr>
    <a:masterClrMapping/>
  </p:clrMapOvr>
  <mc:AlternateContent xmlns:mc="http://schemas.openxmlformats.org/markup-compatibility/2006" xmlns:p14="http://schemas.microsoft.com/office/powerpoint/2010/main">
    <mc:Choice Requires="p14">
      <p:transition spd="slow" p14:dur="2000" advTm="4191"/>
    </mc:Choice>
    <mc:Fallback xmlns="">
      <p:transition spd="slow" advTm="4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0" y="1849438"/>
            <a:ext cx="2952976" cy="29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sz="3200" dirty="0">
                <a:solidFill>
                  <a:srgbClr val="C00000"/>
                </a:solidFill>
              </a:rPr>
              <a:t>The Concept of </a:t>
            </a:r>
            <a:r>
              <a:rPr lang="en-US" sz="3200" i="1" dirty="0">
                <a:solidFill>
                  <a:srgbClr val="C00000"/>
                </a:solidFill>
              </a:rPr>
              <a:t>Discriminability</a:t>
            </a:r>
            <a:endParaRPr lang="en-US" sz="3200" dirty="0" smtClean="0">
              <a:solidFill>
                <a:srgbClr val="C0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7"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a:spLocks noChangeAspect="1"/>
          </p:cNvSpPr>
          <p:nvPr/>
        </p:nvSpPr>
        <p:spPr>
          <a:xfrm>
            <a:off x="6199300" y="2594942"/>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824157" y="2606589"/>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475526" y="2652874"/>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5051144" y="2962930"/>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884465" y="3400245"/>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572534" y="2583718"/>
            <a:ext cx="131057" cy="13105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765632" y="2745216"/>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6089374" y="2720814"/>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198537" y="3000271"/>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014781" y="3299500"/>
            <a:ext cx="131057" cy="13105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7273173"/>
      </p:ext>
    </p:extLst>
  </p:cSld>
  <p:clrMapOvr>
    <a:masterClrMapping/>
  </p:clrMapOvr>
  <mc:AlternateContent xmlns:mc="http://schemas.openxmlformats.org/markup-compatibility/2006" xmlns:p14="http://schemas.microsoft.com/office/powerpoint/2010/main">
    <mc:Choice Requires="p14">
      <p:transition spd="slow" p14:dur="2000" advTm="17532"/>
    </mc:Choice>
    <mc:Fallback xmlns="">
      <p:transition spd="slow" advTm="175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solidFill>
                  <a:srgbClr val="C00000"/>
                </a:solidFill>
              </a:rPr>
              <a:t>Lindsay &amp; Wells (1985)</a:t>
            </a:r>
          </a:p>
        </p:txBody>
      </p:sp>
      <p:sp>
        <p:nvSpPr>
          <p:cNvPr id="3" name="Content Placeholder 2"/>
          <p:cNvSpPr>
            <a:spLocks noGrp="1"/>
          </p:cNvSpPr>
          <p:nvPr>
            <p:ph idx="1"/>
          </p:nvPr>
        </p:nvSpPr>
        <p:spPr>
          <a:xfrm>
            <a:off x="609600" y="1524001"/>
            <a:ext cx="8229600" cy="3593910"/>
          </a:xfrm>
        </p:spPr>
        <p:txBody>
          <a:bodyPr/>
          <a:lstStyle/>
          <a:p>
            <a:pPr eaLnBrk="1" hangingPunct="1">
              <a:buClrTx/>
              <a:buFont typeface="Wingdings" pitchFamily="2" charset="2"/>
              <a:buChar char="Ø"/>
              <a:defRPr/>
            </a:pPr>
            <a:r>
              <a:rPr lang="en-US" b="1" dirty="0" smtClean="0"/>
              <a:t>Simultaneous lineup</a:t>
            </a:r>
          </a:p>
          <a:p>
            <a:pPr lvl="1">
              <a:buClrTx/>
              <a:buFont typeface="Wingdings" pitchFamily="2" charset="2"/>
              <a:buChar char="§"/>
              <a:defRPr/>
            </a:pPr>
            <a:r>
              <a:rPr lang="en-US" sz="1800" b="1" dirty="0" smtClean="0"/>
              <a:t>Correct </a:t>
            </a:r>
            <a:r>
              <a:rPr lang="en-US" sz="1800" b="1" dirty="0" smtClean="0">
                <a:solidFill>
                  <a:srgbClr val="00B050"/>
                </a:solidFill>
              </a:rPr>
              <a:t>Suspect</a:t>
            </a:r>
            <a:r>
              <a:rPr lang="en-US" sz="1800" b="1" dirty="0" smtClean="0"/>
              <a:t> ID rate =  0.58</a:t>
            </a:r>
          </a:p>
          <a:p>
            <a:pPr lvl="1">
              <a:buClrTx/>
              <a:buFont typeface="Wingdings" pitchFamily="2" charset="2"/>
              <a:buChar char="§"/>
              <a:defRPr/>
            </a:pPr>
            <a:r>
              <a:rPr lang="en-US" sz="1800" b="1" dirty="0" smtClean="0"/>
              <a:t>False </a:t>
            </a:r>
            <a:r>
              <a:rPr lang="en-US" sz="1800" b="1" dirty="0" smtClean="0">
                <a:solidFill>
                  <a:srgbClr val="00B050"/>
                </a:solidFill>
              </a:rPr>
              <a:t>Suspect</a:t>
            </a:r>
            <a:r>
              <a:rPr lang="en-US" sz="1800" b="1" dirty="0" smtClean="0"/>
              <a:t> ID rate   =    0.43</a:t>
            </a:r>
          </a:p>
          <a:p>
            <a:pPr eaLnBrk="1" hangingPunct="1">
              <a:spcBef>
                <a:spcPts val="2400"/>
              </a:spcBef>
              <a:buClrTx/>
              <a:buFont typeface="Wingdings" pitchFamily="2" charset="2"/>
              <a:buChar char="Ø"/>
              <a:defRPr/>
            </a:pPr>
            <a:r>
              <a:rPr lang="en-US" b="1" dirty="0" smtClean="0"/>
              <a:t>Sequential lineup</a:t>
            </a:r>
          </a:p>
          <a:p>
            <a:pPr lvl="1">
              <a:buClrTx/>
              <a:buFont typeface="Wingdings" pitchFamily="2" charset="2"/>
              <a:buChar char="§"/>
              <a:defRPr/>
            </a:pPr>
            <a:r>
              <a:rPr lang="en-US" sz="1800" b="1" dirty="0"/>
              <a:t>Correct </a:t>
            </a:r>
            <a:r>
              <a:rPr lang="en-US" sz="1800" b="1" dirty="0" smtClean="0">
                <a:solidFill>
                  <a:srgbClr val="00B050"/>
                </a:solidFill>
              </a:rPr>
              <a:t>Suspect</a:t>
            </a:r>
            <a:r>
              <a:rPr lang="en-US" sz="1800" b="1" dirty="0" smtClean="0"/>
              <a:t> ID </a:t>
            </a:r>
            <a:r>
              <a:rPr lang="en-US" sz="1800" b="1" dirty="0"/>
              <a:t>rate =  </a:t>
            </a:r>
            <a:r>
              <a:rPr lang="en-US" sz="1800" b="1" dirty="0" smtClean="0"/>
              <a:t>0.50</a:t>
            </a:r>
            <a:endParaRPr lang="en-US" sz="1800" b="1" dirty="0"/>
          </a:p>
          <a:p>
            <a:pPr lvl="1">
              <a:spcAft>
                <a:spcPts val="1200"/>
              </a:spcAft>
              <a:buClrTx/>
              <a:buFont typeface="Wingdings" pitchFamily="2" charset="2"/>
              <a:buChar char="§"/>
              <a:defRPr/>
            </a:pPr>
            <a:r>
              <a:rPr lang="en-US" sz="1800" b="1" dirty="0"/>
              <a:t>False </a:t>
            </a:r>
            <a:r>
              <a:rPr lang="en-US" sz="1800" b="1" dirty="0" smtClean="0">
                <a:solidFill>
                  <a:srgbClr val="00B050"/>
                </a:solidFill>
              </a:rPr>
              <a:t>Suspect</a:t>
            </a:r>
            <a:r>
              <a:rPr lang="en-US" sz="1800" b="1" dirty="0" smtClean="0"/>
              <a:t> ID </a:t>
            </a:r>
            <a:r>
              <a:rPr lang="en-US" sz="1800" b="1" dirty="0"/>
              <a:t>rate   =    </a:t>
            </a:r>
            <a:r>
              <a:rPr lang="en-US" sz="1800" b="1" dirty="0" smtClean="0"/>
              <a:t>0.17</a:t>
            </a:r>
            <a:endParaRPr lang="en-US" sz="18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669" y="2605908"/>
            <a:ext cx="15398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158" y="1843089"/>
            <a:ext cx="2938988" cy="290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1007" y="4237296"/>
            <a:ext cx="2472188" cy="2286000"/>
          </a:xfrm>
          <a:prstGeom prst="rect">
            <a:avLst/>
          </a:prstGeom>
        </p:spPr>
      </p:pic>
      <p:sp>
        <p:nvSpPr>
          <p:cNvPr id="4" name="Rectangle 3"/>
          <p:cNvSpPr/>
          <p:nvPr/>
        </p:nvSpPr>
        <p:spPr>
          <a:xfrm>
            <a:off x="1286541" y="5784112"/>
            <a:ext cx="2264734" cy="246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2495687"/>
      </p:ext>
    </p:extLst>
  </p:cSld>
  <p:clrMapOvr>
    <a:masterClrMapping/>
  </p:clrMapOvr>
  <mc:AlternateContent xmlns:mc="http://schemas.openxmlformats.org/markup-compatibility/2006" xmlns:p14="http://schemas.microsoft.com/office/powerpoint/2010/main">
    <mc:Choice Requires="p14">
      <p:transition spd="slow" p14:dur="2000" advTm="42664"/>
    </mc:Choice>
    <mc:Fallback xmlns="">
      <p:transition spd="slow" advTm="42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ROC Analysis (#1)</a:t>
            </a:r>
            <a:endParaRPr lang="en-US" dirty="0"/>
          </a:p>
        </p:txBody>
      </p:sp>
      <p:sp>
        <p:nvSpPr>
          <p:cNvPr id="9" name="Rectangle 8"/>
          <p:cNvSpPr/>
          <p:nvPr/>
        </p:nvSpPr>
        <p:spPr>
          <a:xfrm>
            <a:off x="2790211" y="1732614"/>
            <a:ext cx="3479299" cy="32528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vs. Sequential</a:t>
            </a:r>
            <a:endParaRPr lang="en-US" dirty="0">
              <a:solidFill>
                <a:schemeClr val="tx1"/>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851817" y="2013607"/>
            <a:ext cx="3305148" cy="2971844"/>
          </a:xfrm>
          <a:prstGeom prst="rect">
            <a:avLst/>
          </a:prstGeom>
          <a:noFill/>
          <a:ln>
            <a:noFill/>
          </a:ln>
        </p:spPr>
      </p:pic>
      <p:sp>
        <p:nvSpPr>
          <p:cNvPr id="4" name="TextBox 3"/>
          <p:cNvSpPr txBox="1"/>
          <p:nvPr/>
        </p:nvSpPr>
        <p:spPr>
          <a:xfrm>
            <a:off x="2790211" y="5167924"/>
            <a:ext cx="3909628" cy="738664"/>
          </a:xfrm>
          <a:prstGeom prst="rect">
            <a:avLst/>
          </a:prstGeom>
          <a:noFill/>
        </p:spPr>
        <p:txBody>
          <a:bodyPr wrap="square" rtlCol="0">
            <a:spAutoFit/>
          </a:bodyPr>
          <a:lstStyle/>
          <a:p>
            <a:r>
              <a:rPr lang="en-US" sz="1400" dirty="0">
                <a:solidFill>
                  <a:schemeClr val="tx1">
                    <a:lumMod val="50000"/>
                    <a:lumOff val="50000"/>
                  </a:schemeClr>
                </a:solidFill>
              </a:rPr>
              <a:t>Mickes, L., </a:t>
            </a:r>
            <a:r>
              <a:rPr lang="en-US" sz="1400" dirty="0" err="1">
                <a:solidFill>
                  <a:schemeClr val="tx1">
                    <a:lumMod val="50000"/>
                    <a:lumOff val="50000"/>
                  </a:schemeClr>
                </a:solidFill>
              </a:rPr>
              <a:t>Flowe</a:t>
            </a:r>
            <a:r>
              <a:rPr lang="en-US" sz="1400" dirty="0">
                <a:solidFill>
                  <a:schemeClr val="tx1">
                    <a:lumMod val="50000"/>
                    <a:lumOff val="50000"/>
                  </a:schemeClr>
                </a:solidFill>
              </a:rPr>
              <a:t>, H. D., &amp; Wixted, J. T. (2012</a:t>
            </a:r>
            <a:r>
              <a:rPr lang="en-US" sz="1400" dirty="0" smtClean="0">
                <a:solidFill>
                  <a:schemeClr val="tx1">
                    <a:lumMod val="50000"/>
                    <a:lumOff val="50000"/>
                  </a:schemeClr>
                </a:solidFill>
              </a:rPr>
              <a:t>). </a:t>
            </a:r>
            <a:r>
              <a:rPr lang="en-US" sz="1400" i="1" dirty="0">
                <a:solidFill>
                  <a:schemeClr val="tx1">
                    <a:lumMod val="50000"/>
                    <a:lumOff val="50000"/>
                  </a:schemeClr>
                </a:solidFill>
              </a:rPr>
              <a:t>Journal of Experimental Psychology: Applied, 18</a:t>
            </a:r>
            <a:r>
              <a:rPr lang="en-US" sz="1400" dirty="0">
                <a:solidFill>
                  <a:schemeClr val="tx1">
                    <a:lumMod val="50000"/>
                    <a:lumOff val="50000"/>
                  </a:schemeClr>
                </a:solidFill>
              </a:rPr>
              <a:t>, 361–376.</a:t>
            </a:r>
          </a:p>
        </p:txBody>
      </p:sp>
      <p:cxnSp>
        <p:nvCxnSpPr>
          <p:cNvPr id="6" name="Straight Arrow Connector 5"/>
          <p:cNvCxnSpPr/>
          <p:nvPr/>
        </p:nvCxnSpPr>
        <p:spPr>
          <a:xfrm>
            <a:off x="4519901" y="2679993"/>
            <a:ext cx="359818" cy="299406"/>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75230" y="2829696"/>
            <a:ext cx="567587" cy="705703"/>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49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ROC Analysis (#2)</a:t>
            </a:r>
            <a:endParaRPr lang="en-US" dirty="0"/>
          </a:p>
        </p:txBody>
      </p:sp>
      <p:sp>
        <p:nvSpPr>
          <p:cNvPr id="4" name="TextBox 3"/>
          <p:cNvSpPr txBox="1"/>
          <p:nvPr/>
        </p:nvSpPr>
        <p:spPr>
          <a:xfrm>
            <a:off x="2586892" y="5160011"/>
            <a:ext cx="3994157" cy="523220"/>
          </a:xfrm>
          <a:prstGeom prst="rect">
            <a:avLst/>
          </a:prstGeom>
          <a:noFill/>
        </p:spPr>
        <p:txBody>
          <a:bodyPr wrap="square" rtlCol="0">
            <a:spAutoFit/>
          </a:bodyPr>
          <a:lstStyle/>
          <a:p>
            <a:r>
              <a:rPr lang="en-US" sz="1400" dirty="0" err="1" smtClean="0">
                <a:solidFill>
                  <a:schemeClr val="tx1">
                    <a:lumMod val="50000"/>
                    <a:lumOff val="50000"/>
                  </a:schemeClr>
                </a:solidFill>
              </a:rPr>
              <a:t>Gronlund</a:t>
            </a:r>
            <a:r>
              <a:rPr lang="en-US" sz="1400" dirty="0">
                <a:solidFill>
                  <a:schemeClr val="tx1">
                    <a:lumMod val="50000"/>
                    <a:lumOff val="50000"/>
                  </a:schemeClr>
                </a:solidFill>
              </a:rPr>
              <a:t> </a:t>
            </a:r>
            <a:r>
              <a:rPr lang="en-US" sz="1400" dirty="0" smtClean="0">
                <a:solidFill>
                  <a:schemeClr val="tx1">
                    <a:lumMod val="50000"/>
                    <a:lumOff val="50000"/>
                  </a:schemeClr>
                </a:solidFill>
              </a:rPr>
              <a:t>et al. (</a:t>
            </a:r>
            <a:r>
              <a:rPr lang="en-US" sz="1400" dirty="0">
                <a:solidFill>
                  <a:schemeClr val="tx1">
                    <a:lumMod val="50000"/>
                    <a:lumOff val="50000"/>
                  </a:schemeClr>
                </a:solidFill>
              </a:rPr>
              <a:t>2012). </a:t>
            </a:r>
            <a:r>
              <a:rPr lang="en-US" sz="1400" i="1" dirty="0">
                <a:solidFill>
                  <a:schemeClr val="tx1">
                    <a:lumMod val="50000"/>
                    <a:lumOff val="50000"/>
                  </a:schemeClr>
                </a:solidFill>
              </a:rPr>
              <a:t>Journal of Applied Research in Memory and Cognition, 1</a:t>
            </a:r>
            <a:r>
              <a:rPr lang="en-US" sz="1400" dirty="0">
                <a:solidFill>
                  <a:schemeClr val="tx1">
                    <a:lumMod val="50000"/>
                    <a:lumOff val="50000"/>
                  </a:schemeClr>
                </a:solidFill>
              </a:rPr>
              <a:t>, 221–228. </a:t>
            </a:r>
          </a:p>
        </p:txBody>
      </p:sp>
      <p:sp>
        <p:nvSpPr>
          <p:cNvPr id="6" name="Rectangle 5"/>
          <p:cNvSpPr/>
          <p:nvPr/>
        </p:nvSpPr>
        <p:spPr>
          <a:xfrm>
            <a:off x="2764741" y="1768508"/>
            <a:ext cx="3479299" cy="32528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vs. Sequential</a:t>
            </a:r>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152" y="2353086"/>
            <a:ext cx="3348476" cy="2423160"/>
          </a:xfrm>
          <a:prstGeom prst="rect">
            <a:avLst/>
          </a:prstGeom>
        </p:spPr>
      </p:pic>
      <p:cxnSp>
        <p:nvCxnSpPr>
          <p:cNvPr id="10" name="Straight Arrow Connector 9"/>
          <p:cNvCxnSpPr/>
          <p:nvPr/>
        </p:nvCxnSpPr>
        <p:spPr>
          <a:xfrm flipH="1">
            <a:off x="4823460" y="2612401"/>
            <a:ext cx="735286" cy="375306"/>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34493" y="2806874"/>
            <a:ext cx="1224254" cy="537047"/>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15551" y="2473792"/>
            <a:ext cx="511446" cy="246221"/>
          </a:xfrm>
          <a:prstGeom prst="rect">
            <a:avLst/>
          </a:prstGeom>
          <a:solidFill>
            <a:schemeClr val="bg1"/>
          </a:solidFill>
        </p:spPr>
        <p:txBody>
          <a:bodyPr wrap="square" lIns="0" rtlCol="0">
            <a:spAutoFit/>
          </a:bodyPr>
          <a:lstStyle/>
          <a:p>
            <a:r>
              <a:rPr lang="en-US" sz="1000" dirty="0" smtClean="0"/>
              <a:t>SIM</a:t>
            </a:r>
            <a:endParaRPr lang="en-US" sz="1000" dirty="0"/>
          </a:p>
        </p:txBody>
      </p:sp>
      <p:sp>
        <p:nvSpPr>
          <p:cNvPr id="12" name="TextBox 11"/>
          <p:cNvSpPr txBox="1"/>
          <p:nvPr/>
        </p:nvSpPr>
        <p:spPr>
          <a:xfrm>
            <a:off x="5615552" y="2666611"/>
            <a:ext cx="511446" cy="246221"/>
          </a:xfrm>
          <a:prstGeom prst="rect">
            <a:avLst/>
          </a:prstGeom>
          <a:solidFill>
            <a:schemeClr val="bg1"/>
          </a:solidFill>
        </p:spPr>
        <p:txBody>
          <a:bodyPr wrap="square" lIns="0" rtlCol="0">
            <a:spAutoFit/>
          </a:bodyPr>
          <a:lstStyle/>
          <a:p>
            <a:r>
              <a:rPr lang="en-US" sz="1000" dirty="0" smtClean="0"/>
              <a:t>SEQ</a:t>
            </a:r>
            <a:endParaRPr lang="en-US" sz="1000" dirty="0"/>
          </a:p>
        </p:txBody>
      </p:sp>
      <p:sp>
        <p:nvSpPr>
          <p:cNvPr id="8" name="Oval 7"/>
          <p:cNvSpPr/>
          <p:nvPr/>
        </p:nvSpPr>
        <p:spPr>
          <a:xfrm>
            <a:off x="5348923" y="2470669"/>
            <a:ext cx="648921"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55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ROC Analysis (#3)</a:t>
            </a:r>
            <a:endParaRPr lang="en-US" dirty="0"/>
          </a:p>
        </p:txBody>
      </p:sp>
      <p:sp>
        <p:nvSpPr>
          <p:cNvPr id="4" name="TextBox 3"/>
          <p:cNvSpPr txBox="1"/>
          <p:nvPr/>
        </p:nvSpPr>
        <p:spPr>
          <a:xfrm>
            <a:off x="2694232" y="5189021"/>
            <a:ext cx="3733864" cy="523220"/>
          </a:xfrm>
          <a:prstGeom prst="rect">
            <a:avLst/>
          </a:prstGeom>
          <a:noFill/>
        </p:spPr>
        <p:txBody>
          <a:bodyPr wrap="square" rtlCol="0">
            <a:spAutoFit/>
          </a:bodyPr>
          <a:lstStyle/>
          <a:p>
            <a:r>
              <a:rPr lang="pl-PL" sz="1400" dirty="0">
                <a:solidFill>
                  <a:schemeClr val="tx1">
                    <a:lumMod val="50000"/>
                    <a:lumOff val="50000"/>
                  </a:schemeClr>
                </a:solidFill>
              </a:rPr>
              <a:t>Dobolyi, D. G., &amp; Dodson, C. S. (2013</a:t>
            </a:r>
            <a:r>
              <a:rPr lang="pl-PL" sz="1400" dirty="0" smtClean="0">
                <a:solidFill>
                  <a:schemeClr val="tx1">
                    <a:lumMod val="50000"/>
                    <a:lumOff val="50000"/>
                  </a:schemeClr>
                </a:solidFill>
              </a:rPr>
              <a:t>).</a:t>
            </a:r>
            <a:r>
              <a:rPr lang="en-US" sz="1400" dirty="0">
                <a:solidFill>
                  <a:schemeClr val="tx1">
                    <a:lumMod val="50000"/>
                    <a:lumOff val="50000"/>
                  </a:schemeClr>
                </a:solidFill>
              </a:rPr>
              <a:t> </a:t>
            </a:r>
            <a:r>
              <a:rPr lang="en-US" sz="1400" i="1" dirty="0">
                <a:solidFill>
                  <a:schemeClr val="tx1">
                    <a:lumMod val="50000"/>
                    <a:lumOff val="50000"/>
                  </a:schemeClr>
                </a:solidFill>
              </a:rPr>
              <a:t>Journal of Experimental Psychology: Applied, 19</a:t>
            </a:r>
            <a:r>
              <a:rPr lang="en-US" sz="1400" dirty="0">
                <a:solidFill>
                  <a:schemeClr val="tx1">
                    <a:lumMod val="50000"/>
                    <a:lumOff val="50000"/>
                  </a:schemeClr>
                </a:solidFill>
              </a:rPr>
              <a:t>, 345-357.</a:t>
            </a:r>
            <a:r>
              <a:rPr lang="pl-PL" sz="1400" dirty="0" smtClean="0">
                <a:solidFill>
                  <a:schemeClr val="tx1">
                    <a:lumMod val="50000"/>
                    <a:lumOff val="50000"/>
                  </a:schemeClr>
                </a:solidFill>
              </a:rPr>
              <a:t> </a:t>
            </a:r>
            <a:endParaRPr lang="en-US" sz="1400" dirty="0">
              <a:solidFill>
                <a:schemeClr val="tx1">
                  <a:lumMod val="50000"/>
                  <a:lumOff val="50000"/>
                </a:schemeClr>
              </a:solidFill>
            </a:endParaRPr>
          </a:p>
        </p:txBody>
      </p:sp>
      <p:sp>
        <p:nvSpPr>
          <p:cNvPr id="6" name="Rectangle 5"/>
          <p:cNvSpPr/>
          <p:nvPr/>
        </p:nvSpPr>
        <p:spPr>
          <a:xfrm>
            <a:off x="2821514" y="1818402"/>
            <a:ext cx="3479299" cy="32528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vs. Sequential</a:t>
            </a:r>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148" y="2146767"/>
            <a:ext cx="3054862" cy="2924472"/>
          </a:xfrm>
          <a:prstGeom prst="rect">
            <a:avLst/>
          </a:prstGeom>
        </p:spPr>
      </p:pic>
      <p:sp>
        <p:nvSpPr>
          <p:cNvPr id="13" name="Rectangle 12"/>
          <p:cNvSpPr/>
          <p:nvPr/>
        </p:nvSpPr>
        <p:spPr>
          <a:xfrm>
            <a:off x="4747644" y="2557139"/>
            <a:ext cx="1042416"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01153" y="2283417"/>
            <a:ext cx="1182702" cy="52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280708" y="2447511"/>
            <a:ext cx="528933" cy="313760"/>
          </a:xfrm>
          <a:prstGeom prst="straightConnector1">
            <a:avLst/>
          </a:prstGeom>
          <a:ln w="15875">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645" y="2572251"/>
            <a:ext cx="622996" cy="505040"/>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60110" y="2761271"/>
            <a:ext cx="349531" cy="295096"/>
          </a:xfrm>
          <a:prstGeom prst="straightConnector1">
            <a:avLst/>
          </a:prstGeom>
          <a:ln w="15875">
            <a:solidFill>
              <a:srgbClr val="00206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37371" y="2885358"/>
            <a:ext cx="510762" cy="431336"/>
          </a:xfrm>
          <a:prstGeom prst="straightConnector1">
            <a:avLst/>
          </a:prstGeom>
          <a:ln w="1587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850720" y="2386214"/>
            <a:ext cx="73152" cy="72326"/>
          </a:xfrm>
          <a:prstGeom prst="ellipse">
            <a:avLst/>
          </a:prstGeom>
          <a:solidFill>
            <a:schemeClr val="accent3">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48133" y="2696851"/>
            <a:ext cx="73152" cy="72326"/>
          </a:xfrm>
          <a:prstGeom prst="ellipse">
            <a:avLst/>
          </a:prstGeom>
          <a:solidFill>
            <a:srgbClr val="8EBDF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spect="1"/>
          </p:cNvSpPr>
          <p:nvPr/>
        </p:nvSpPr>
        <p:spPr>
          <a:xfrm>
            <a:off x="4856957" y="2508674"/>
            <a:ext cx="60350" cy="63577"/>
          </a:xfrm>
          <a:prstGeom prst="rect">
            <a:avLst/>
          </a:prstGeom>
          <a:solidFill>
            <a:srgbClr val="FF0000"/>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4853299" y="2821781"/>
            <a:ext cx="60350" cy="63577"/>
          </a:xfrm>
          <a:prstGeom prst="rect">
            <a:avLst/>
          </a:prstGeom>
          <a:solidFill>
            <a:srgbClr val="FFCCFF"/>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67046" y="2301795"/>
            <a:ext cx="665264" cy="230832"/>
          </a:xfrm>
          <a:prstGeom prst="rect">
            <a:avLst/>
          </a:prstGeom>
          <a:noFill/>
        </p:spPr>
        <p:txBody>
          <a:bodyPr wrap="square" rtlCol="0">
            <a:spAutoFit/>
          </a:bodyPr>
          <a:lstStyle/>
          <a:p>
            <a:r>
              <a:rPr lang="en-US" sz="900" dirty="0" smtClean="0"/>
              <a:t>SIM x 4</a:t>
            </a:r>
            <a:endParaRPr lang="en-US" sz="900" dirty="0"/>
          </a:p>
        </p:txBody>
      </p:sp>
      <p:sp>
        <p:nvSpPr>
          <p:cNvPr id="16" name="TextBox 15"/>
          <p:cNvSpPr txBox="1"/>
          <p:nvPr/>
        </p:nvSpPr>
        <p:spPr>
          <a:xfrm>
            <a:off x="4869632" y="2423199"/>
            <a:ext cx="665264" cy="230832"/>
          </a:xfrm>
          <a:prstGeom prst="rect">
            <a:avLst/>
          </a:prstGeom>
          <a:noFill/>
        </p:spPr>
        <p:txBody>
          <a:bodyPr wrap="square" rtlCol="0">
            <a:spAutoFit/>
          </a:bodyPr>
          <a:lstStyle/>
          <a:p>
            <a:r>
              <a:rPr lang="en-US" sz="900" dirty="0" smtClean="0"/>
              <a:t>SEQ x 4</a:t>
            </a:r>
            <a:endParaRPr lang="en-US" sz="900" dirty="0"/>
          </a:p>
        </p:txBody>
      </p:sp>
      <p:sp>
        <p:nvSpPr>
          <p:cNvPr id="17" name="TextBox 16"/>
          <p:cNvSpPr txBox="1"/>
          <p:nvPr/>
        </p:nvSpPr>
        <p:spPr>
          <a:xfrm>
            <a:off x="4874792" y="2611583"/>
            <a:ext cx="665264" cy="230832"/>
          </a:xfrm>
          <a:prstGeom prst="rect">
            <a:avLst/>
          </a:prstGeom>
          <a:noFill/>
        </p:spPr>
        <p:txBody>
          <a:bodyPr wrap="square" rtlCol="0">
            <a:spAutoFit/>
          </a:bodyPr>
          <a:lstStyle/>
          <a:p>
            <a:r>
              <a:rPr lang="en-US" sz="900" dirty="0" smtClean="0"/>
              <a:t>SIM x 2</a:t>
            </a:r>
            <a:endParaRPr lang="en-US" sz="900" dirty="0"/>
          </a:p>
        </p:txBody>
      </p:sp>
      <p:sp>
        <p:nvSpPr>
          <p:cNvPr id="18" name="TextBox 17"/>
          <p:cNvSpPr txBox="1"/>
          <p:nvPr/>
        </p:nvSpPr>
        <p:spPr>
          <a:xfrm>
            <a:off x="4877378" y="2732987"/>
            <a:ext cx="665264" cy="230832"/>
          </a:xfrm>
          <a:prstGeom prst="rect">
            <a:avLst/>
          </a:prstGeom>
          <a:noFill/>
        </p:spPr>
        <p:txBody>
          <a:bodyPr wrap="square" rtlCol="0">
            <a:spAutoFit/>
          </a:bodyPr>
          <a:lstStyle/>
          <a:p>
            <a:r>
              <a:rPr lang="en-US" sz="900" dirty="0" smtClean="0"/>
              <a:t>SEQ x 2</a:t>
            </a:r>
            <a:endParaRPr lang="en-US" sz="900" dirty="0"/>
          </a:p>
        </p:txBody>
      </p:sp>
    </p:spTree>
    <p:extLst>
      <p:ext uri="{BB962C8B-B14F-4D97-AF65-F5344CB8AC3E}">
        <p14:creationId xmlns:p14="http://schemas.microsoft.com/office/powerpoint/2010/main" val="416885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ROC Analysis (#4)</a:t>
            </a:r>
            <a:endParaRPr lang="en-US" dirty="0"/>
          </a:p>
        </p:txBody>
      </p:sp>
      <p:sp>
        <p:nvSpPr>
          <p:cNvPr id="4" name="TextBox 3"/>
          <p:cNvSpPr txBox="1"/>
          <p:nvPr/>
        </p:nvSpPr>
        <p:spPr>
          <a:xfrm>
            <a:off x="3100308" y="5353204"/>
            <a:ext cx="3641686" cy="523220"/>
          </a:xfrm>
          <a:prstGeom prst="rect">
            <a:avLst/>
          </a:prstGeom>
          <a:noFill/>
        </p:spPr>
        <p:txBody>
          <a:bodyPr wrap="square" rtlCol="0">
            <a:spAutoFit/>
          </a:bodyPr>
          <a:lstStyle/>
          <a:p>
            <a:r>
              <a:rPr lang="es-ES" sz="1400" dirty="0" err="1">
                <a:solidFill>
                  <a:schemeClr val="tx1">
                    <a:lumMod val="50000"/>
                    <a:lumOff val="50000"/>
                  </a:schemeClr>
                </a:solidFill>
              </a:rPr>
              <a:t>Carlson</a:t>
            </a:r>
            <a:r>
              <a:rPr lang="es-ES" sz="1400" dirty="0">
                <a:solidFill>
                  <a:schemeClr val="tx1">
                    <a:lumMod val="50000"/>
                    <a:lumOff val="50000"/>
                  </a:schemeClr>
                </a:solidFill>
              </a:rPr>
              <a:t>, C. A. &amp; </a:t>
            </a:r>
            <a:r>
              <a:rPr lang="es-ES" sz="1400" dirty="0" err="1">
                <a:solidFill>
                  <a:schemeClr val="tx1">
                    <a:lumMod val="50000"/>
                    <a:lumOff val="50000"/>
                  </a:schemeClr>
                </a:solidFill>
              </a:rPr>
              <a:t>Carlson</a:t>
            </a:r>
            <a:r>
              <a:rPr lang="es-ES" sz="1400" dirty="0">
                <a:solidFill>
                  <a:schemeClr val="tx1">
                    <a:lumMod val="50000"/>
                    <a:lumOff val="50000"/>
                  </a:schemeClr>
                </a:solidFill>
              </a:rPr>
              <a:t>, M. A. </a:t>
            </a:r>
            <a:r>
              <a:rPr lang="en-US" sz="1400" dirty="0" smtClean="0">
                <a:solidFill>
                  <a:schemeClr val="tx1">
                    <a:lumMod val="50000"/>
                    <a:lumOff val="50000"/>
                  </a:schemeClr>
                </a:solidFill>
              </a:rPr>
              <a:t>(</a:t>
            </a:r>
            <a:r>
              <a:rPr lang="en-US" sz="1400" dirty="0">
                <a:solidFill>
                  <a:schemeClr val="tx1">
                    <a:lumMod val="50000"/>
                    <a:lumOff val="50000"/>
                  </a:schemeClr>
                </a:solidFill>
              </a:rPr>
              <a:t>2014). </a:t>
            </a:r>
            <a:r>
              <a:rPr lang="en-US" sz="1400" i="1" dirty="0">
                <a:solidFill>
                  <a:schemeClr val="tx1">
                    <a:lumMod val="50000"/>
                    <a:lumOff val="50000"/>
                  </a:schemeClr>
                </a:solidFill>
              </a:rPr>
              <a:t>Journal of Applied Research in Memory and Cognition</a:t>
            </a:r>
            <a:r>
              <a:rPr lang="en-US" sz="1400" dirty="0">
                <a:solidFill>
                  <a:schemeClr val="tx1">
                    <a:lumMod val="50000"/>
                    <a:lumOff val="50000"/>
                  </a:schemeClr>
                </a:solidFill>
              </a:rPr>
              <a:t>.</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724" b="16633"/>
          <a:stretch/>
        </p:blipFill>
        <p:spPr bwMode="auto">
          <a:xfrm>
            <a:off x="2316708" y="2071900"/>
            <a:ext cx="4165979" cy="312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2521" y="4937760"/>
            <a:ext cx="1617260" cy="369332"/>
          </a:xfrm>
          <a:prstGeom prst="rect">
            <a:avLst/>
          </a:prstGeom>
          <a:solidFill>
            <a:schemeClr val="bg1"/>
          </a:solidFill>
        </p:spPr>
        <p:txBody>
          <a:bodyPr wrap="square" rtlCol="0">
            <a:spAutoFit/>
          </a:bodyPr>
          <a:lstStyle/>
          <a:p>
            <a:pPr algn="ctr"/>
            <a:r>
              <a:rPr lang="en-US" dirty="0" smtClean="0"/>
              <a:t>False ID Rate</a:t>
            </a:r>
            <a:endParaRPr lang="en-US" dirty="0"/>
          </a:p>
        </p:txBody>
      </p:sp>
      <p:sp>
        <p:nvSpPr>
          <p:cNvPr id="10" name="TextBox 9"/>
          <p:cNvSpPr txBox="1"/>
          <p:nvPr/>
        </p:nvSpPr>
        <p:spPr>
          <a:xfrm rot="-5400000">
            <a:off x="1572768" y="3273552"/>
            <a:ext cx="1617260" cy="369332"/>
          </a:xfrm>
          <a:prstGeom prst="rect">
            <a:avLst/>
          </a:prstGeom>
          <a:solidFill>
            <a:schemeClr val="bg1"/>
          </a:solidFill>
        </p:spPr>
        <p:txBody>
          <a:bodyPr wrap="square" rtlCol="0">
            <a:spAutoFit/>
          </a:bodyPr>
          <a:lstStyle/>
          <a:p>
            <a:pPr algn="ctr"/>
            <a:r>
              <a:rPr lang="en-US" dirty="0" smtClean="0"/>
              <a:t>Correct ID Rate</a:t>
            </a:r>
            <a:endParaRPr lang="en-US"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2"/>
          <a:stretch/>
        </p:blipFill>
        <p:spPr bwMode="auto">
          <a:xfrm>
            <a:off x="6482687" y="2196475"/>
            <a:ext cx="10912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729781" y="2395728"/>
            <a:ext cx="752906" cy="136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20000" flipH="1">
            <a:off x="5897880" y="2631937"/>
            <a:ext cx="638032" cy="182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6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1719262"/>
            <a:ext cx="4533900" cy="3419475"/>
          </a:xfrm>
          <a:prstGeom prst="rect">
            <a:avLst/>
          </a:prstGeom>
        </p:spPr>
      </p:pic>
      <p:sp>
        <p:nvSpPr>
          <p:cNvPr id="2" name="Title 1"/>
          <p:cNvSpPr>
            <a:spLocks noGrp="1"/>
          </p:cNvSpPr>
          <p:nvPr>
            <p:ph type="title"/>
          </p:nvPr>
        </p:nvSpPr>
        <p:spPr/>
        <p:txBody>
          <a:bodyPr/>
          <a:lstStyle/>
          <a:p>
            <a:r>
              <a:rPr lang="en-US" dirty="0" smtClean="0"/>
              <a:t>Results from ROC Analysis (#5)</a:t>
            </a:r>
            <a:endParaRPr lang="en-US" dirty="0"/>
          </a:p>
        </p:txBody>
      </p:sp>
      <p:sp>
        <p:nvSpPr>
          <p:cNvPr id="4" name="TextBox 3"/>
          <p:cNvSpPr txBox="1"/>
          <p:nvPr/>
        </p:nvSpPr>
        <p:spPr>
          <a:xfrm>
            <a:off x="3100308" y="5353204"/>
            <a:ext cx="3641686" cy="738664"/>
          </a:xfrm>
          <a:prstGeom prst="rect">
            <a:avLst/>
          </a:prstGeom>
          <a:noFill/>
        </p:spPr>
        <p:txBody>
          <a:bodyPr wrap="square" rtlCol="0">
            <a:spAutoFit/>
          </a:bodyPr>
          <a:lstStyle/>
          <a:p>
            <a:r>
              <a:rPr lang="es-ES" sz="1400" dirty="0" smtClean="0">
                <a:solidFill>
                  <a:schemeClr val="tx1">
                    <a:lumMod val="50000"/>
                    <a:lumOff val="50000"/>
                  </a:schemeClr>
                </a:solidFill>
              </a:rPr>
              <a:t>Andersen, S. M., </a:t>
            </a:r>
            <a:r>
              <a:rPr lang="es-ES" sz="1400" dirty="0" err="1" smtClean="0">
                <a:solidFill>
                  <a:schemeClr val="tx1">
                    <a:lumMod val="50000"/>
                    <a:lumOff val="50000"/>
                  </a:schemeClr>
                </a:solidFill>
              </a:rPr>
              <a:t>Carlson</a:t>
            </a:r>
            <a:r>
              <a:rPr lang="es-ES" sz="1400" dirty="0" smtClean="0">
                <a:solidFill>
                  <a:schemeClr val="tx1">
                    <a:lumMod val="50000"/>
                    <a:lumOff val="50000"/>
                  </a:schemeClr>
                </a:solidFill>
              </a:rPr>
              <a:t>, C. A., </a:t>
            </a:r>
            <a:r>
              <a:rPr lang="es-ES" sz="1400" dirty="0" err="1" smtClean="0">
                <a:solidFill>
                  <a:schemeClr val="tx1">
                    <a:lumMod val="50000"/>
                    <a:lumOff val="50000"/>
                  </a:schemeClr>
                </a:solidFill>
              </a:rPr>
              <a:t>Carlson</a:t>
            </a:r>
            <a:r>
              <a:rPr lang="es-ES" sz="1400" dirty="0">
                <a:solidFill>
                  <a:schemeClr val="tx1">
                    <a:lumMod val="50000"/>
                    <a:lumOff val="50000"/>
                  </a:schemeClr>
                </a:solidFill>
              </a:rPr>
              <a:t>, M. A</a:t>
            </a:r>
            <a:r>
              <a:rPr lang="es-ES" sz="1400" dirty="0" smtClean="0">
                <a:solidFill>
                  <a:schemeClr val="tx1">
                    <a:lumMod val="50000"/>
                    <a:lumOff val="50000"/>
                  </a:schemeClr>
                </a:solidFill>
              </a:rPr>
              <a:t>. &amp; </a:t>
            </a:r>
            <a:r>
              <a:rPr lang="es-ES" sz="1400" dirty="0" err="1" smtClean="0">
                <a:solidFill>
                  <a:schemeClr val="tx1">
                    <a:lumMod val="50000"/>
                    <a:lumOff val="50000"/>
                  </a:schemeClr>
                </a:solidFill>
              </a:rPr>
              <a:t>Gronlund</a:t>
            </a:r>
            <a:r>
              <a:rPr lang="es-ES" sz="1400" dirty="0" smtClean="0">
                <a:solidFill>
                  <a:schemeClr val="tx1">
                    <a:lumMod val="50000"/>
                    <a:lumOff val="50000"/>
                  </a:schemeClr>
                </a:solidFill>
              </a:rPr>
              <a:t> </a:t>
            </a:r>
            <a:r>
              <a:rPr lang="en-US" sz="1400" dirty="0" smtClean="0">
                <a:solidFill>
                  <a:schemeClr val="tx1">
                    <a:lumMod val="50000"/>
                    <a:lumOff val="50000"/>
                  </a:schemeClr>
                </a:solidFill>
              </a:rPr>
              <a:t>(</a:t>
            </a:r>
            <a:r>
              <a:rPr lang="en-US" sz="1400" dirty="0">
                <a:solidFill>
                  <a:schemeClr val="tx1">
                    <a:lumMod val="50000"/>
                    <a:lumOff val="50000"/>
                  </a:schemeClr>
                </a:solidFill>
              </a:rPr>
              <a:t>2014). </a:t>
            </a:r>
            <a:r>
              <a:rPr lang="en-US" sz="1400" i="1" dirty="0" smtClean="0">
                <a:solidFill>
                  <a:schemeClr val="tx1">
                    <a:lumMod val="50000"/>
                    <a:lumOff val="50000"/>
                  </a:schemeClr>
                </a:solidFill>
              </a:rPr>
              <a:t>Personality and Individual Differences, 60</a:t>
            </a:r>
            <a:r>
              <a:rPr lang="en-US" sz="1400" dirty="0" smtClean="0">
                <a:solidFill>
                  <a:schemeClr val="tx1">
                    <a:lumMod val="50000"/>
                    <a:lumOff val="50000"/>
                  </a:schemeClr>
                </a:solidFill>
              </a:rPr>
              <a:t>, 36-40.</a:t>
            </a:r>
            <a:endParaRPr lang="en-US" sz="1400" dirty="0">
              <a:solidFill>
                <a:schemeClr val="tx1">
                  <a:lumMod val="50000"/>
                  <a:lumOff val="50000"/>
                </a:schemeClr>
              </a:solidFill>
            </a:endParaRPr>
          </a:p>
        </p:txBody>
      </p:sp>
      <p:sp>
        <p:nvSpPr>
          <p:cNvPr id="3" name="TextBox 2"/>
          <p:cNvSpPr txBox="1"/>
          <p:nvPr/>
        </p:nvSpPr>
        <p:spPr>
          <a:xfrm>
            <a:off x="3728852" y="4937760"/>
            <a:ext cx="2166044" cy="369332"/>
          </a:xfrm>
          <a:prstGeom prst="rect">
            <a:avLst/>
          </a:prstGeom>
          <a:solidFill>
            <a:schemeClr val="bg1"/>
          </a:solidFill>
        </p:spPr>
        <p:txBody>
          <a:bodyPr wrap="square" rtlCol="0">
            <a:spAutoFit/>
          </a:bodyPr>
          <a:lstStyle/>
          <a:p>
            <a:pPr algn="ctr"/>
            <a:r>
              <a:rPr lang="en-US" dirty="0" smtClean="0"/>
              <a:t>False ID Rate</a:t>
            </a:r>
            <a:endParaRPr lang="en-US" dirty="0"/>
          </a:p>
        </p:txBody>
      </p:sp>
      <p:sp>
        <p:nvSpPr>
          <p:cNvPr id="10" name="TextBox 9"/>
          <p:cNvSpPr txBox="1"/>
          <p:nvPr/>
        </p:nvSpPr>
        <p:spPr>
          <a:xfrm rot="-5400000">
            <a:off x="1600200" y="3273552"/>
            <a:ext cx="1617260" cy="369332"/>
          </a:xfrm>
          <a:prstGeom prst="rect">
            <a:avLst/>
          </a:prstGeom>
          <a:solidFill>
            <a:schemeClr val="bg1"/>
          </a:solidFill>
        </p:spPr>
        <p:txBody>
          <a:bodyPr wrap="square" rtlCol="0">
            <a:spAutoFit/>
          </a:bodyPr>
          <a:lstStyle/>
          <a:p>
            <a:pPr algn="ctr"/>
            <a:r>
              <a:rPr lang="en-US" dirty="0" smtClean="0"/>
              <a:t>Correct ID Rate</a:t>
            </a:r>
            <a:endParaRPr lang="en-US"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2"/>
          <a:stretch/>
        </p:blipFill>
        <p:spPr bwMode="auto">
          <a:xfrm>
            <a:off x="6482686" y="2722974"/>
            <a:ext cx="10912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5729780" y="2922227"/>
            <a:ext cx="752906" cy="136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20000" flipH="1">
            <a:off x="5897879" y="3158436"/>
            <a:ext cx="638032" cy="182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93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Eyewitness Identification Procedures</a:t>
            </a:r>
            <a:endParaRPr lang="en-US" dirty="0"/>
          </a:p>
        </p:txBody>
      </p:sp>
      <p:sp>
        <p:nvSpPr>
          <p:cNvPr id="26" name="Rectangle 25"/>
          <p:cNvSpPr/>
          <p:nvPr/>
        </p:nvSpPr>
        <p:spPr>
          <a:xfrm>
            <a:off x="4591766"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Sequential Lineup</a:t>
            </a:r>
            <a:endParaRPr lang="en-US" dirty="0">
              <a:solidFill>
                <a:schemeClr val="tx1"/>
              </a:solidFill>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627632" y="3385167"/>
            <a:ext cx="645976" cy="794571"/>
          </a:xfrm>
          <a:prstGeom prst="rect">
            <a:avLst/>
          </a:prstGeom>
        </p:spPr>
      </p:pic>
      <p:pic>
        <p:nvPicPr>
          <p:cNvPr id="18" name="Picture 17"/>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5627632" y="3411903"/>
            <a:ext cx="646545" cy="794571"/>
          </a:xfrm>
          <a:prstGeom prst="rect">
            <a:avLst/>
          </a:prstGeom>
        </p:spPr>
      </p:pic>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5615160" y="3415524"/>
            <a:ext cx="645976" cy="794571"/>
          </a:xfrm>
          <a:prstGeom prst="rect">
            <a:avLst/>
          </a:prstGeom>
        </p:spPr>
      </p:pic>
      <p:pic>
        <p:nvPicPr>
          <p:cNvPr id="20" name="Picture 19"/>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5627632" y="3411903"/>
            <a:ext cx="645976" cy="794571"/>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38103" y="3415524"/>
            <a:ext cx="645976" cy="794571"/>
          </a:xfrm>
          <a:prstGeom prst="rect">
            <a:avLst/>
          </a:prstGeom>
        </p:spPr>
      </p:pic>
      <p:pic>
        <p:nvPicPr>
          <p:cNvPr id="22" name="Picture 21"/>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615160" y="3415510"/>
            <a:ext cx="647157" cy="794571"/>
          </a:xfrm>
          <a:prstGeom prst="rect">
            <a:avLst/>
          </a:prstGeom>
        </p:spPr>
      </p:pic>
      <p:grpSp>
        <p:nvGrpSpPr>
          <p:cNvPr id="11" name="Group 10"/>
          <p:cNvGrpSpPr/>
          <p:nvPr/>
        </p:nvGrpSpPr>
        <p:grpSpPr>
          <a:xfrm>
            <a:off x="1185738" y="2201872"/>
            <a:ext cx="2728625" cy="3214632"/>
            <a:chOff x="6198701" y="2220322"/>
            <a:chExt cx="2728625" cy="3214632"/>
          </a:xfrm>
        </p:grpSpPr>
        <p:sp>
          <p:nvSpPr>
            <p:cNvPr id="27" name="Rectangle 26"/>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10" name="Group 9"/>
            <p:cNvGrpSpPr/>
            <p:nvPr/>
          </p:nvGrpSpPr>
          <p:grpSpPr>
            <a:xfrm>
              <a:off x="6449242" y="2908184"/>
              <a:ext cx="2227543" cy="1801120"/>
              <a:chOff x="5522247" y="2014800"/>
              <a:chExt cx="2227543" cy="180112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5" name="Picture 4"/>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6296247" y="3021349"/>
                <a:ext cx="646545" cy="794571"/>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8" name="Picture 7"/>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cxnSp>
        <p:nvCxnSpPr>
          <p:cNvPr id="23" name="Straight Arrow Connector 7"/>
          <p:cNvCxnSpPr>
            <a:cxnSpLocks noChangeShapeType="1"/>
          </p:cNvCxnSpPr>
          <p:nvPr/>
        </p:nvCxnSpPr>
        <p:spPr bwMode="auto">
          <a:xfrm flipH="1" flipV="1">
            <a:off x="3663822" y="3040354"/>
            <a:ext cx="935180" cy="45749"/>
          </a:xfrm>
          <a:prstGeom prst="straightConnector1">
            <a:avLst/>
          </a:prstGeom>
          <a:noFill/>
          <a:ln w="9525" algn="ctr">
            <a:solidFill>
              <a:schemeClr val="tx2">
                <a:lumMod val="75000"/>
              </a:schemeClr>
            </a:solidFill>
            <a:round/>
            <a:headEnd/>
            <a:tailEnd type="arrow" w="lg" len="lg"/>
          </a:ln>
          <a:extLst>
            <a:ext uri="{909E8E84-426E-40DD-AFC4-6F175D3DCCD1}">
              <a14:hiddenFill xmlns:a14="http://schemas.microsoft.com/office/drawing/2010/main">
                <a:noFill/>
              </a14:hiddenFill>
            </a:ext>
          </a:extLst>
        </p:spPr>
      </p:cxnSp>
      <p:sp>
        <p:nvSpPr>
          <p:cNvPr id="24" name="TextBox 8"/>
          <p:cNvSpPr txBox="1">
            <a:spLocks noChangeArrowheads="1"/>
          </p:cNvSpPr>
          <p:nvPr/>
        </p:nvSpPr>
        <p:spPr bwMode="auto">
          <a:xfrm>
            <a:off x="4131412" y="2872416"/>
            <a:ext cx="1960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dirty="0" smtClean="0"/>
              <a:t>Suspect:</a:t>
            </a:r>
          </a:p>
          <a:p>
            <a:pPr algn="ctr"/>
            <a:r>
              <a:rPr lang="en-US" dirty="0" smtClean="0"/>
              <a:t>Innocent or Guilty?</a:t>
            </a:r>
            <a:endParaRPr lang="en-US" dirty="0"/>
          </a:p>
        </p:txBody>
      </p:sp>
    </p:spTree>
    <p:custDataLst>
      <p:tags r:id="rId1"/>
    </p:custDataLst>
    <p:extLst>
      <p:ext uri="{BB962C8B-B14F-4D97-AF65-F5344CB8AC3E}">
        <p14:creationId xmlns:p14="http://schemas.microsoft.com/office/powerpoint/2010/main" val="348310101"/>
      </p:ext>
    </p:extLst>
  </p:cSld>
  <p:clrMapOvr>
    <a:masterClrMapping/>
  </p:clrMapOvr>
  <mc:AlternateContent xmlns:mc="http://schemas.openxmlformats.org/markup-compatibility/2006" xmlns:p14="http://schemas.microsoft.com/office/powerpoint/2010/main">
    <mc:Choice Requires="p14">
      <p:transition spd="slow" p14:dur="2000" advTm="21242"/>
    </mc:Choice>
    <mc:Fallback xmlns="">
      <p:transition spd="slow" advTm="21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69" y="846356"/>
            <a:ext cx="7352915" cy="3105534"/>
          </a:xfrm>
          <a:prstGeom prst="rect">
            <a:avLst/>
          </a:prstGeom>
        </p:spPr>
      </p:pic>
      <p:sp>
        <p:nvSpPr>
          <p:cNvPr id="5" name="Rectangle 4"/>
          <p:cNvSpPr/>
          <p:nvPr/>
        </p:nvSpPr>
        <p:spPr>
          <a:xfrm>
            <a:off x="6264166" y="3878317"/>
            <a:ext cx="105103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589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134" y="1162595"/>
            <a:ext cx="2914650" cy="4404360"/>
          </a:xfrm>
          <a:prstGeom prst="rect">
            <a:avLst/>
          </a:prstGeom>
        </p:spPr>
      </p:pic>
    </p:spTree>
    <p:extLst>
      <p:ext uri="{BB962C8B-B14F-4D97-AF65-F5344CB8AC3E}">
        <p14:creationId xmlns:p14="http://schemas.microsoft.com/office/powerpoint/2010/main" val="1197621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890" y="1576525"/>
            <a:ext cx="7210096" cy="1200329"/>
          </a:xfrm>
          <a:prstGeom prst="rect">
            <a:avLst/>
          </a:prstGeom>
          <a:noFill/>
        </p:spPr>
        <p:txBody>
          <a:bodyPr wrap="square" rtlCol="0">
            <a:spAutoFit/>
          </a:bodyPr>
          <a:lstStyle/>
          <a:p>
            <a:r>
              <a:rPr lang="en-US" dirty="0">
                <a:solidFill>
                  <a:srgbClr val="C00000"/>
                </a:solidFill>
              </a:rPr>
              <a:t>“Despite its merits, a single diagnosticity ratio thus conflates the influences of discriminability and response bias on binary classification, which muddies the determination of which procedure, if any, yields objectively better discriminability in eyewitness performance.” </a:t>
            </a:r>
          </a:p>
        </p:txBody>
      </p:sp>
      <p:sp>
        <p:nvSpPr>
          <p:cNvPr id="5" name="TextBox 4"/>
          <p:cNvSpPr txBox="1"/>
          <p:nvPr/>
        </p:nvSpPr>
        <p:spPr>
          <a:xfrm>
            <a:off x="935426" y="3079510"/>
            <a:ext cx="7010400" cy="1477328"/>
          </a:xfrm>
          <a:prstGeom prst="rect">
            <a:avLst/>
          </a:prstGeom>
          <a:noFill/>
        </p:spPr>
        <p:txBody>
          <a:bodyPr wrap="square" rtlCol="0">
            <a:spAutoFit/>
          </a:bodyPr>
          <a:lstStyle/>
          <a:p>
            <a:r>
              <a:rPr lang="en-US" dirty="0">
                <a:solidFill>
                  <a:srgbClr val="C00000"/>
                </a:solidFill>
              </a:rPr>
              <a:t>“Perhaps the greatest practical benefit of recent debate over the utility of different lineup procedures is that it has opened the door to a broader consideration of methods for evaluating and enhancing eyewitness identification performance. ROC analysis is a positive and promising step, with numerous advantages.” </a:t>
            </a:r>
          </a:p>
        </p:txBody>
      </p:sp>
      <p:sp>
        <p:nvSpPr>
          <p:cNvPr id="6" name="TextBox 5"/>
          <p:cNvSpPr txBox="1"/>
          <p:nvPr/>
        </p:nvSpPr>
        <p:spPr>
          <a:xfrm>
            <a:off x="882869" y="4834734"/>
            <a:ext cx="7252138" cy="1200329"/>
          </a:xfrm>
          <a:prstGeom prst="rect">
            <a:avLst/>
          </a:prstGeom>
          <a:noFill/>
        </p:spPr>
        <p:txBody>
          <a:bodyPr wrap="square" rtlCol="0">
            <a:spAutoFit/>
          </a:bodyPr>
          <a:lstStyle/>
          <a:p>
            <a:r>
              <a:rPr lang="en-US" dirty="0">
                <a:solidFill>
                  <a:srgbClr val="C00000"/>
                </a:solidFill>
              </a:rPr>
              <a:t>“The committee concludes that there should be no debate about the value of greater discriminability – to promote a lineup procedure that brings less discriminability would be akin to advocating that the lineup be performed in dim instead of bright light.”</a:t>
            </a:r>
          </a:p>
        </p:txBody>
      </p:sp>
      <p:sp>
        <p:nvSpPr>
          <p:cNvPr id="7" name="Title 1"/>
          <p:cNvSpPr>
            <a:spLocks noGrp="1"/>
          </p:cNvSpPr>
          <p:nvPr>
            <p:ph type="title"/>
          </p:nvPr>
        </p:nvSpPr>
        <p:spPr>
          <a:xfrm>
            <a:off x="457200" y="533400"/>
            <a:ext cx="8229600" cy="990600"/>
          </a:xfrm>
        </p:spPr>
        <p:txBody>
          <a:bodyPr>
            <a:normAutofit/>
          </a:bodyPr>
          <a:lstStyle/>
          <a:p>
            <a:r>
              <a:rPr lang="en-US" sz="2800" dirty="0" smtClean="0"/>
              <a:t>Diagnosticity Ratio or ROC Analysis?</a:t>
            </a:r>
            <a:endParaRPr lang="en-US" sz="2800" dirty="0"/>
          </a:p>
        </p:txBody>
      </p:sp>
    </p:spTree>
    <p:extLst>
      <p:ext uri="{BB962C8B-B14F-4D97-AF65-F5344CB8AC3E}">
        <p14:creationId xmlns:p14="http://schemas.microsoft.com/office/powerpoint/2010/main" val="25124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Recent ROC Analyses?</a:t>
            </a:r>
            <a:endParaRPr lang="en-US" dirty="0"/>
          </a:p>
        </p:txBody>
      </p:sp>
      <p:sp>
        <p:nvSpPr>
          <p:cNvPr id="3" name="Content Placeholder 2"/>
          <p:cNvSpPr>
            <a:spLocks noGrp="1"/>
          </p:cNvSpPr>
          <p:nvPr>
            <p:ph idx="1"/>
          </p:nvPr>
        </p:nvSpPr>
        <p:spPr>
          <a:xfrm>
            <a:off x="457200" y="1790700"/>
            <a:ext cx="8229600" cy="4686300"/>
          </a:xfrm>
        </p:spPr>
        <p:txBody>
          <a:bodyPr/>
          <a:lstStyle/>
          <a:p>
            <a:pPr>
              <a:spcAft>
                <a:spcPts val="1800"/>
              </a:spcAft>
            </a:pPr>
            <a:r>
              <a:rPr lang="en-US" sz="2000" dirty="0">
                <a:solidFill>
                  <a:srgbClr val="C00000"/>
                </a:solidFill>
              </a:rPr>
              <a:t>“…a small set of recent studies using ROC analysis has reported that discriminability (area under the ROC curve) for simultaneous lineups is as high, or higher, than that for sequential lineups</a:t>
            </a:r>
            <a:r>
              <a:rPr lang="en-US" sz="2000" dirty="0" smtClean="0">
                <a:solidFill>
                  <a:srgbClr val="C00000"/>
                </a:solidFill>
              </a:rPr>
              <a:t>.”</a:t>
            </a:r>
          </a:p>
          <a:p>
            <a:r>
              <a:rPr lang="en-US" sz="2000" dirty="0">
                <a:solidFill>
                  <a:srgbClr val="C00000"/>
                </a:solidFill>
              </a:rPr>
              <a:t>“</a:t>
            </a:r>
            <a:r>
              <a:rPr lang="en-US" sz="2000" dirty="0" err="1">
                <a:solidFill>
                  <a:srgbClr val="C00000"/>
                </a:solidFill>
              </a:rPr>
              <a:t>Amendola</a:t>
            </a:r>
            <a:r>
              <a:rPr lang="en-US" sz="2000" dirty="0">
                <a:solidFill>
                  <a:srgbClr val="C00000"/>
                </a:solidFill>
              </a:rPr>
              <a:t> and Wixted re-analyzed a subset of the data for which proxy measures of ground truth were </a:t>
            </a:r>
            <a:r>
              <a:rPr lang="en-US" sz="2000" dirty="0" smtClean="0">
                <a:solidFill>
                  <a:srgbClr val="C00000"/>
                </a:solidFill>
              </a:rPr>
              <a:t>available…Their </a:t>
            </a:r>
            <a:r>
              <a:rPr lang="en-US" sz="2000" dirty="0">
                <a:solidFill>
                  <a:srgbClr val="C00000"/>
                </a:solidFill>
              </a:rPr>
              <a:t>analyses </a:t>
            </a:r>
            <a:r>
              <a:rPr lang="en-US" sz="2000" dirty="0" smtClean="0">
                <a:solidFill>
                  <a:srgbClr val="C00000"/>
                </a:solidFill>
              </a:rPr>
              <a:t>suggested </a:t>
            </a:r>
            <a:r>
              <a:rPr lang="en-US" sz="2000" dirty="0">
                <a:solidFill>
                  <a:srgbClr val="C00000"/>
                </a:solidFill>
              </a:rPr>
              <a:t>that identification of innocent suspects is less likely and identification of guilty suspects is more likely when using the simultaneous procedures.  While future studies are needed, these latter findings raise the possibility that diagnosticity is higher for the simultaneous procedures.” </a:t>
            </a:r>
          </a:p>
        </p:txBody>
      </p:sp>
    </p:spTree>
    <p:extLst>
      <p:ext uri="{BB962C8B-B14F-4D97-AF65-F5344CB8AC3E}">
        <p14:creationId xmlns:p14="http://schemas.microsoft.com/office/powerpoint/2010/main" val="197978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22" name="Object 2"/>
          <p:cNvGraphicFramePr>
            <a:graphicFrameLocks noGrp="1" noChangeAspect="1"/>
          </p:cNvGraphicFramePr>
          <p:nvPr>
            <p:ph idx="1"/>
            <p:extLst>
              <p:ext uri="{D42A27DB-BD31-4B8C-83A1-F6EECF244321}">
                <p14:modId xmlns:p14="http://schemas.microsoft.com/office/powerpoint/2010/main" val="896367243"/>
              </p:ext>
            </p:extLst>
          </p:nvPr>
        </p:nvGraphicFramePr>
        <p:xfrm>
          <a:off x="2438400" y="476250"/>
          <a:ext cx="4432300" cy="6062663"/>
        </p:xfrm>
        <a:graphic>
          <a:graphicData uri="http://schemas.openxmlformats.org/presentationml/2006/ole">
            <mc:AlternateContent xmlns:mc="http://schemas.openxmlformats.org/markup-compatibility/2006">
              <mc:Choice xmlns:v="urn:schemas-microsoft-com:vml" Requires="v">
                <p:oleObj spid="_x0000_s4126" name="Document" r:id="rId4" imgW="5956042" imgH="8146955" progId="Word.Document.8">
                  <p:embed/>
                </p:oleObj>
              </mc:Choice>
              <mc:Fallback>
                <p:oleObj name="Document" r:id="rId4" imgW="5956042" imgH="8146955" progId="Word.Document.8">
                  <p:embed/>
                  <p:pic>
                    <p:nvPicPr>
                      <p:cNvPr id="0" name=""/>
                      <p:cNvPicPr>
                        <a:picLocks noChangeAspect="1" noChangeArrowheads="1"/>
                      </p:cNvPicPr>
                      <p:nvPr/>
                    </p:nvPicPr>
                    <p:blipFill>
                      <a:blip r:embed="rId5"/>
                      <a:srcRect/>
                      <a:stretch>
                        <a:fillRect/>
                      </a:stretch>
                    </p:blipFill>
                    <p:spPr bwMode="auto">
                      <a:xfrm>
                        <a:off x="2438400" y="476250"/>
                        <a:ext cx="4432300" cy="606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8875" y="733425"/>
            <a:ext cx="2386919" cy="213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24701" y="1613876"/>
            <a:ext cx="552450" cy="369332"/>
          </a:xfrm>
          <a:prstGeom prst="rect">
            <a:avLst/>
          </a:prstGeom>
          <a:solidFill>
            <a:schemeClr val="bg1"/>
          </a:solidFill>
        </p:spPr>
        <p:txBody>
          <a:bodyPr wrap="square" rtlCol="0">
            <a:spAutoFit/>
          </a:bodyPr>
          <a:lstStyle/>
          <a:p>
            <a:r>
              <a:rPr lang="en-US" dirty="0" smtClean="0"/>
              <a:t>.80</a:t>
            </a:r>
            <a:endParaRPr lang="en-US" dirty="0"/>
          </a:p>
        </p:txBody>
      </p:sp>
      <p:sp>
        <p:nvSpPr>
          <p:cNvPr id="5" name="TextBox 4"/>
          <p:cNvSpPr txBox="1"/>
          <p:nvPr/>
        </p:nvSpPr>
        <p:spPr>
          <a:xfrm>
            <a:off x="7134226" y="2268958"/>
            <a:ext cx="552450" cy="369332"/>
          </a:xfrm>
          <a:prstGeom prst="rect">
            <a:avLst/>
          </a:prstGeom>
          <a:solidFill>
            <a:schemeClr val="bg1"/>
          </a:solidFill>
        </p:spPr>
        <p:txBody>
          <a:bodyPr wrap="square" rtlCol="0">
            <a:spAutoFit/>
          </a:bodyPr>
          <a:lstStyle/>
          <a:p>
            <a:r>
              <a:rPr lang="en-US" dirty="0" smtClean="0"/>
              <a:t>.30</a:t>
            </a:r>
            <a:endParaRPr lang="en-US" dirty="0"/>
          </a:p>
        </p:txBody>
      </p:sp>
      <p:sp>
        <p:nvSpPr>
          <p:cNvPr id="6" name="TextBox 5"/>
          <p:cNvSpPr txBox="1"/>
          <p:nvPr/>
        </p:nvSpPr>
        <p:spPr>
          <a:xfrm>
            <a:off x="7839076" y="1613876"/>
            <a:ext cx="552450" cy="369332"/>
          </a:xfrm>
          <a:prstGeom prst="rect">
            <a:avLst/>
          </a:prstGeom>
          <a:solidFill>
            <a:schemeClr val="bg1"/>
          </a:solidFill>
        </p:spPr>
        <p:txBody>
          <a:bodyPr wrap="square" rtlCol="0">
            <a:spAutoFit/>
          </a:bodyPr>
          <a:lstStyle/>
          <a:p>
            <a:r>
              <a:rPr lang="en-US" dirty="0" smtClean="0"/>
              <a:t>.20</a:t>
            </a:r>
            <a:endParaRPr lang="en-US" dirty="0"/>
          </a:p>
        </p:txBody>
      </p:sp>
      <p:sp>
        <p:nvSpPr>
          <p:cNvPr id="7" name="TextBox 6"/>
          <p:cNvSpPr txBox="1"/>
          <p:nvPr/>
        </p:nvSpPr>
        <p:spPr>
          <a:xfrm>
            <a:off x="7820026" y="2271101"/>
            <a:ext cx="552450" cy="369332"/>
          </a:xfrm>
          <a:prstGeom prst="rect">
            <a:avLst/>
          </a:prstGeom>
          <a:solidFill>
            <a:schemeClr val="bg1"/>
          </a:solidFill>
        </p:spPr>
        <p:txBody>
          <a:bodyPr wrap="square" rtlCol="0">
            <a:spAutoFit/>
          </a:bodyPr>
          <a:lstStyle/>
          <a:p>
            <a:r>
              <a:rPr lang="en-US" dirty="0" smtClean="0"/>
              <a:t>.70</a:t>
            </a:r>
            <a:endParaRPr lang="en-US" dirty="0"/>
          </a:p>
        </p:txBody>
      </p:sp>
      <p:sp>
        <p:nvSpPr>
          <p:cNvPr id="4" name="Oval 3"/>
          <p:cNvSpPr/>
          <p:nvPr/>
        </p:nvSpPr>
        <p:spPr>
          <a:xfrm>
            <a:off x="1990725" y="2901759"/>
            <a:ext cx="4972050" cy="3665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933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Grp="1" noChangeArrowheads="1"/>
          </p:cNvSpPr>
          <p:nvPr>
            <p:ph type="body" idx="1"/>
          </p:nvPr>
        </p:nvSpPr>
        <p:spPr>
          <a:xfrm>
            <a:off x="1495426" y="1990725"/>
            <a:ext cx="6210300" cy="3048000"/>
          </a:xfrm>
        </p:spPr>
        <p:txBody>
          <a:bodyPr/>
          <a:lstStyle/>
          <a:p>
            <a:pPr>
              <a:buFont typeface="Wingdings" pitchFamily="2" charset="2"/>
              <a:buNone/>
            </a:pPr>
            <a:r>
              <a:rPr lang="en-US" altLang="en-US" dirty="0"/>
              <a:t>               “New”                         </a:t>
            </a:r>
            <a:r>
              <a:rPr lang="en-US" altLang="en-US" dirty="0" smtClean="0"/>
              <a:t>    “</a:t>
            </a:r>
            <a:r>
              <a:rPr lang="en-US" altLang="en-US" dirty="0"/>
              <a:t>Old”</a:t>
            </a:r>
          </a:p>
          <a:p>
            <a:pPr>
              <a:buFont typeface="Wingdings" pitchFamily="2" charset="2"/>
              <a:buNone/>
            </a:pPr>
            <a:r>
              <a:rPr lang="en-US" altLang="en-US" dirty="0"/>
              <a:t>    -------------------------       ------------------------</a:t>
            </a:r>
          </a:p>
          <a:p>
            <a:pPr>
              <a:buFont typeface="Wingdings" pitchFamily="2" charset="2"/>
              <a:buNone/>
            </a:pPr>
            <a:r>
              <a:rPr lang="en-US" altLang="en-US" dirty="0"/>
              <a:t>    High  Medium  Low      </a:t>
            </a:r>
            <a:r>
              <a:rPr lang="en-US" altLang="en-US" dirty="0" err="1"/>
              <a:t>Low</a:t>
            </a:r>
            <a:r>
              <a:rPr lang="en-US" altLang="en-US" dirty="0"/>
              <a:t>  Medium  High</a:t>
            </a:r>
          </a:p>
        </p:txBody>
      </p:sp>
      <p:sp>
        <p:nvSpPr>
          <p:cNvPr id="1317892" name="Text Box 4"/>
          <p:cNvSpPr txBox="1">
            <a:spLocks noChangeArrowheads="1"/>
          </p:cNvSpPr>
          <p:nvPr/>
        </p:nvSpPr>
        <p:spPr bwMode="auto">
          <a:xfrm>
            <a:off x="1428750" y="3403600"/>
            <a:ext cx="6143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b="1" dirty="0">
                <a:solidFill>
                  <a:schemeClr val="hlink"/>
                </a:solidFill>
              </a:rPr>
              <a:t>           </a:t>
            </a:r>
            <a:r>
              <a:rPr lang="en-US" altLang="en-US" sz="2000" b="1" dirty="0">
                <a:solidFill>
                  <a:srgbClr val="FF0000"/>
                </a:solidFill>
              </a:rPr>
              <a:t>1</a:t>
            </a:r>
            <a:r>
              <a:rPr lang="en-US" altLang="en-US" sz="2000" b="1" dirty="0">
                <a:solidFill>
                  <a:schemeClr val="bg1"/>
                </a:solidFill>
              </a:rPr>
              <a:t>       </a:t>
            </a:r>
            <a:r>
              <a:rPr lang="en-US" altLang="en-US" sz="2000" b="1" dirty="0" smtClean="0">
                <a:solidFill>
                  <a:schemeClr val="bg1"/>
                </a:solidFill>
              </a:rPr>
              <a:t>      </a:t>
            </a:r>
            <a:r>
              <a:rPr lang="en-US" altLang="en-US" sz="2000" b="1" dirty="0">
                <a:solidFill>
                  <a:srgbClr val="FF0000"/>
                </a:solidFill>
              </a:rPr>
              <a:t>2   </a:t>
            </a:r>
            <a:r>
              <a:rPr lang="en-US" altLang="en-US" sz="2000" b="1" dirty="0" smtClean="0">
                <a:solidFill>
                  <a:srgbClr val="FF0000"/>
                </a:solidFill>
              </a:rPr>
              <a:t>           </a:t>
            </a:r>
            <a:r>
              <a:rPr lang="en-US" altLang="en-US" sz="2000" b="1" dirty="0">
                <a:solidFill>
                  <a:srgbClr val="FF0000"/>
                </a:solidFill>
              </a:rPr>
              <a:t>3    </a:t>
            </a:r>
            <a:r>
              <a:rPr lang="en-US" altLang="en-US" sz="2000" b="1" dirty="0" smtClean="0">
                <a:solidFill>
                  <a:srgbClr val="FF0000"/>
                </a:solidFill>
              </a:rPr>
              <a:t>          </a:t>
            </a:r>
            <a:r>
              <a:rPr lang="en-US" altLang="en-US" sz="2000" b="1" dirty="0">
                <a:solidFill>
                  <a:srgbClr val="00B050"/>
                </a:solidFill>
              </a:rPr>
              <a:t>4       </a:t>
            </a:r>
            <a:r>
              <a:rPr lang="en-US" altLang="en-US" sz="2000" b="1" dirty="0" smtClean="0">
                <a:solidFill>
                  <a:srgbClr val="00B050"/>
                </a:solidFill>
              </a:rPr>
              <a:t>       </a:t>
            </a:r>
            <a:r>
              <a:rPr lang="en-US" altLang="en-US" sz="2000" b="1" dirty="0">
                <a:solidFill>
                  <a:srgbClr val="00B050"/>
                </a:solidFill>
              </a:rPr>
              <a:t>5  </a:t>
            </a:r>
            <a:r>
              <a:rPr lang="en-US" altLang="en-US" sz="2000" b="1" dirty="0" smtClean="0">
                <a:solidFill>
                  <a:srgbClr val="00B050"/>
                </a:solidFill>
              </a:rPr>
              <a:t>             </a:t>
            </a:r>
            <a:r>
              <a:rPr lang="en-US" altLang="en-US" sz="2000" b="1" dirty="0">
                <a:solidFill>
                  <a:srgbClr val="00B050"/>
                </a:solidFill>
              </a:rPr>
              <a:t>6</a:t>
            </a:r>
          </a:p>
        </p:txBody>
      </p:sp>
      <p:sp>
        <p:nvSpPr>
          <p:cNvPr id="26" name="Title 1"/>
          <p:cNvSpPr>
            <a:spLocks noGrp="1"/>
          </p:cNvSpPr>
          <p:nvPr>
            <p:ph type="title"/>
          </p:nvPr>
        </p:nvSpPr>
        <p:spPr>
          <a:xfrm>
            <a:off x="457200" y="533400"/>
            <a:ext cx="8229600" cy="990600"/>
          </a:xfrm>
        </p:spPr>
        <p:txBody>
          <a:bodyPr>
            <a:normAutofit/>
          </a:bodyPr>
          <a:lstStyle/>
          <a:p>
            <a:r>
              <a:rPr lang="en-US" sz="2800" dirty="0" smtClean="0"/>
              <a:t>Collect Confidence Ratings</a:t>
            </a:r>
            <a:endParaRPr lang="en-US" sz="2800" dirty="0"/>
          </a:p>
        </p:txBody>
      </p:sp>
    </p:spTree>
    <p:custDataLst>
      <p:tags r:id="rId1"/>
    </p:custDataLst>
    <p:extLst>
      <p:ext uri="{BB962C8B-B14F-4D97-AF65-F5344CB8AC3E}">
        <p14:creationId xmlns:p14="http://schemas.microsoft.com/office/powerpoint/2010/main" val="2573111302"/>
      </p:ext>
    </p:extLst>
  </p:cSld>
  <p:clrMapOvr>
    <a:masterClrMapping/>
  </p:clrMapOvr>
  <p:transition advTm="2001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Rot="1" noChangeArrowheads="1"/>
          </p:cNvSpPr>
          <p:nvPr>
            <p:ph type="title"/>
          </p:nvPr>
        </p:nvSpPr>
        <p:spPr/>
        <p:txBody>
          <a:bodyPr/>
          <a:lstStyle/>
          <a:p>
            <a:pPr eaLnBrk="1" hangingPunct="1">
              <a:defRPr/>
            </a:pPr>
            <a:r>
              <a:rPr lang="en-US" sz="3200" smtClean="0">
                <a:solidFill>
                  <a:schemeClr val="hlink"/>
                </a:solidFill>
              </a:rPr>
              <a:t>Confidence Ratings</a:t>
            </a:r>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90738" y="1727200"/>
            <a:ext cx="4960937" cy="4271963"/>
          </a:xfr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3143250" y="2867025"/>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tLang="en-US" sz="1600" b="1" dirty="0"/>
              <a:t>    1         2      3     4      5        6</a:t>
            </a:r>
          </a:p>
        </p:txBody>
      </p:sp>
    </p:spTree>
    <p:extLst>
      <p:ext uri="{BB962C8B-B14F-4D97-AF65-F5344CB8AC3E}">
        <p14:creationId xmlns:p14="http://schemas.microsoft.com/office/powerpoint/2010/main" val="23584414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639763"/>
            <a:ext cx="49609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8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639763"/>
            <a:ext cx="49609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8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850" y="639763"/>
            <a:ext cx="4960938"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8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639763"/>
            <a:ext cx="49609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8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1850" y="639763"/>
            <a:ext cx="49609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8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639763"/>
            <a:ext cx="49609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48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1850" y="639763"/>
            <a:ext cx="496093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3276600" y="18288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9226" name="Text Box 10"/>
          <p:cNvSpPr txBox="1">
            <a:spLocks noChangeArrowheads="1"/>
          </p:cNvSpPr>
          <p:nvPr/>
        </p:nvSpPr>
        <p:spPr bwMode="auto">
          <a:xfrm>
            <a:off x="3429000" y="18288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solidFill>
                  <a:schemeClr val="bg1"/>
                </a:solidFill>
              </a:rPr>
              <a:t>1        2        3     4       5         6</a:t>
            </a:r>
          </a:p>
        </p:txBody>
      </p:sp>
      <p:sp>
        <p:nvSpPr>
          <p:cNvPr id="11" name="Text Box 4"/>
          <p:cNvSpPr txBox="1">
            <a:spLocks noChangeArrowheads="1"/>
          </p:cNvSpPr>
          <p:nvPr/>
        </p:nvSpPr>
        <p:spPr bwMode="auto">
          <a:xfrm>
            <a:off x="3144044" y="1838325"/>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tLang="en-US" sz="1600" b="1" dirty="0"/>
              <a:t>    1         2      3     4      5        6</a:t>
            </a:r>
          </a:p>
        </p:txBody>
      </p:sp>
    </p:spTree>
    <p:custDataLst>
      <p:tags r:id="rId1"/>
    </p:custDataLst>
    <p:extLst>
      <p:ext uri="{BB962C8B-B14F-4D97-AF65-F5344CB8AC3E}">
        <p14:creationId xmlns:p14="http://schemas.microsoft.com/office/powerpoint/2010/main" val="1088566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4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4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4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48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48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4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639763"/>
            <a:ext cx="4960938"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68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639763"/>
            <a:ext cx="4960938"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69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850" y="639763"/>
            <a:ext cx="4960938"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69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639763"/>
            <a:ext cx="4960938"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3429000" y="18288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solidFill>
                  <a:schemeClr val="bg1"/>
                </a:solidFill>
              </a:rPr>
              <a:t>1        2        3     4       5         6</a:t>
            </a:r>
          </a:p>
        </p:txBody>
      </p:sp>
      <p:sp>
        <p:nvSpPr>
          <p:cNvPr id="7" name="Text Box 4"/>
          <p:cNvSpPr txBox="1">
            <a:spLocks noChangeArrowheads="1"/>
          </p:cNvSpPr>
          <p:nvPr/>
        </p:nvSpPr>
        <p:spPr bwMode="auto">
          <a:xfrm>
            <a:off x="3144044" y="1838325"/>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tLang="en-US" sz="1600" b="1" dirty="0"/>
              <a:t>    1         2      3     4      5        6</a:t>
            </a:r>
          </a:p>
        </p:txBody>
      </p:sp>
    </p:spTree>
    <p:custDataLst>
      <p:tags r:id="rId1"/>
    </p:custDataLst>
    <p:extLst>
      <p:ext uri="{BB962C8B-B14F-4D97-AF65-F5344CB8AC3E}">
        <p14:creationId xmlns:p14="http://schemas.microsoft.com/office/powerpoint/2010/main" val="1616911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6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69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6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8"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19361" y="1314450"/>
            <a:ext cx="3551322" cy="3657600"/>
          </a:xfrm>
          <a:noFill/>
          <a:ln/>
        </p:spPr>
      </p:pic>
      <p:sp>
        <p:nvSpPr>
          <p:cNvPr id="4" name="Text Box 7"/>
          <p:cNvSpPr txBox="1">
            <a:spLocks noChangeArrowheads="1"/>
          </p:cNvSpPr>
          <p:nvPr/>
        </p:nvSpPr>
        <p:spPr bwMode="auto">
          <a:xfrm>
            <a:off x="1409700" y="3838575"/>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.31, .01</a:t>
            </a:r>
          </a:p>
        </p:txBody>
      </p:sp>
      <p:sp>
        <p:nvSpPr>
          <p:cNvPr id="5" name="Line 8"/>
          <p:cNvSpPr>
            <a:spLocks noChangeShapeType="1"/>
          </p:cNvSpPr>
          <p:nvPr/>
        </p:nvSpPr>
        <p:spPr bwMode="auto">
          <a:xfrm flipV="1">
            <a:off x="2247900" y="3609975"/>
            <a:ext cx="685800" cy="304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9"/>
          <p:cNvSpPr txBox="1">
            <a:spLocks noChangeArrowheads="1"/>
          </p:cNvSpPr>
          <p:nvPr/>
        </p:nvSpPr>
        <p:spPr bwMode="auto">
          <a:xfrm>
            <a:off x="1476375" y="2867025"/>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.69, .</a:t>
            </a:r>
            <a:r>
              <a:rPr lang="en-US" altLang="en-US" sz="1600" dirty="0" smtClean="0"/>
              <a:t>07</a:t>
            </a:r>
            <a:endParaRPr lang="en-US" altLang="en-US" sz="1600" dirty="0"/>
          </a:p>
        </p:txBody>
      </p:sp>
      <p:sp>
        <p:nvSpPr>
          <p:cNvPr id="7" name="Line 10"/>
          <p:cNvSpPr>
            <a:spLocks noChangeShapeType="1"/>
          </p:cNvSpPr>
          <p:nvPr/>
        </p:nvSpPr>
        <p:spPr bwMode="auto">
          <a:xfrm flipV="1">
            <a:off x="2390775" y="2638425"/>
            <a:ext cx="685800" cy="304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11"/>
          <p:cNvSpPr txBox="1">
            <a:spLocks noChangeArrowheads="1"/>
          </p:cNvSpPr>
          <p:nvPr/>
        </p:nvSpPr>
        <p:spPr bwMode="auto">
          <a:xfrm>
            <a:off x="1628775" y="1695450"/>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.84, .16</a:t>
            </a:r>
          </a:p>
        </p:txBody>
      </p:sp>
      <p:sp>
        <p:nvSpPr>
          <p:cNvPr id="9" name="Line 12"/>
          <p:cNvSpPr>
            <a:spLocks noChangeShapeType="1"/>
          </p:cNvSpPr>
          <p:nvPr/>
        </p:nvSpPr>
        <p:spPr bwMode="auto">
          <a:xfrm>
            <a:off x="2466975" y="1924050"/>
            <a:ext cx="914400" cy="152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3"/>
          <p:cNvSpPr txBox="1">
            <a:spLocks noChangeArrowheads="1"/>
          </p:cNvSpPr>
          <p:nvPr/>
        </p:nvSpPr>
        <p:spPr bwMode="auto">
          <a:xfrm>
            <a:off x="1952625" y="885825"/>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.93, .31</a:t>
            </a:r>
          </a:p>
        </p:txBody>
      </p:sp>
      <p:sp>
        <p:nvSpPr>
          <p:cNvPr id="11" name="Line 14"/>
          <p:cNvSpPr>
            <a:spLocks noChangeShapeType="1"/>
          </p:cNvSpPr>
          <p:nvPr/>
        </p:nvSpPr>
        <p:spPr bwMode="auto">
          <a:xfrm>
            <a:off x="2638425" y="1266825"/>
            <a:ext cx="1143000" cy="533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5"/>
          <p:cNvSpPr txBox="1">
            <a:spLocks noChangeArrowheads="1"/>
          </p:cNvSpPr>
          <p:nvPr/>
        </p:nvSpPr>
        <p:spPr bwMode="auto">
          <a:xfrm>
            <a:off x="3267075" y="619125"/>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.99, .</a:t>
            </a:r>
            <a:r>
              <a:rPr lang="en-US" altLang="en-US" sz="1600" dirty="0" smtClean="0"/>
              <a:t>69</a:t>
            </a:r>
            <a:endParaRPr lang="en-US" altLang="en-US" sz="1600" dirty="0"/>
          </a:p>
        </p:txBody>
      </p:sp>
      <p:sp>
        <p:nvSpPr>
          <p:cNvPr id="13" name="Line 16"/>
          <p:cNvSpPr>
            <a:spLocks noChangeShapeType="1"/>
          </p:cNvSpPr>
          <p:nvPr/>
        </p:nvSpPr>
        <p:spPr bwMode="auto">
          <a:xfrm>
            <a:off x="3952875" y="923925"/>
            <a:ext cx="914400" cy="685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808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7275" y="2852643"/>
            <a:ext cx="2728625" cy="3214632"/>
            <a:chOff x="6198701" y="2220322"/>
            <a:chExt cx="2728625" cy="3214632"/>
          </a:xfrm>
        </p:grpSpPr>
        <p:sp>
          <p:nvSpPr>
            <p:cNvPr id="5" name="Rectangle 4"/>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6" name="Group 5"/>
            <p:cNvGrpSpPr/>
            <p:nvPr/>
          </p:nvGrpSpPr>
          <p:grpSpPr>
            <a:xfrm>
              <a:off x="6449242" y="2908184"/>
              <a:ext cx="2227543" cy="1801120"/>
              <a:chOff x="5522247" y="2014800"/>
              <a:chExt cx="2227543" cy="180112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8" name="Picture 7"/>
              <p:cNvPicPr>
                <a:picLocks/>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6296247" y="3021349"/>
                <a:ext cx="646545" cy="794571"/>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12" name="Picture 11"/>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sp>
        <p:nvSpPr>
          <p:cNvPr id="13" name="Oval 12"/>
          <p:cNvSpPr/>
          <p:nvPr/>
        </p:nvSpPr>
        <p:spPr>
          <a:xfrm>
            <a:off x="6142981" y="4394643"/>
            <a:ext cx="836097" cy="11096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325740" y="2852643"/>
            <a:ext cx="2728625" cy="3214632"/>
            <a:chOff x="6198701" y="2220322"/>
            <a:chExt cx="2728625" cy="3214632"/>
          </a:xfrm>
        </p:grpSpPr>
        <p:sp>
          <p:nvSpPr>
            <p:cNvPr id="15" name="Rectangle 14"/>
            <p:cNvSpPr/>
            <p:nvPr/>
          </p:nvSpPr>
          <p:spPr>
            <a:xfrm>
              <a:off x="6198701" y="2220322"/>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grpSp>
          <p:nvGrpSpPr>
            <p:cNvPr id="16" name="Group 15"/>
            <p:cNvGrpSpPr/>
            <p:nvPr/>
          </p:nvGrpSpPr>
          <p:grpSpPr>
            <a:xfrm>
              <a:off x="6449242" y="2908184"/>
              <a:ext cx="2227543" cy="1801120"/>
              <a:chOff x="5522247" y="2014800"/>
              <a:chExt cx="2227543" cy="1801120"/>
            </a:xfrm>
          </p:grpSpPr>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96247" y="2014800"/>
                <a:ext cx="645976" cy="794571"/>
              </a:xfrm>
              <a:prstGeom prst="rect">
                <a:avLst/>
              </a:prstGeom>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7103814" y="3021349"/>
                <a:ext cx="645976" cy="794571"/>
              </a:xfrm>
              <a:prstGeom prst="rect">
                <a:avLst/>
              </a:prstGeom>
            </p:spPr>
          </p:pic>
          <p:pic>
            <p:nvPicPr>
              <p:cNvPr id="19" name="Picture 18"/>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7103814" y="2014800"/>
                <a:ext cx="645976" cy="794571"/>
              </a:xfrm>
              <a:prstGeom prst="rect">
                <a:avLst/>
              </a:prstGeom>
            </p:spPr>
          </p:pic>
          <p:pic>
            <p:nvPicPr>
              <p:cNvPr id="20" name="Picture 19"/>
              <p:cNvPicPr>
                <a:picLocks noChangeAspect="1"/>
              </p:cNvPicPr>
              <p:nvPr/>
            </p:nvPicPr>
            <p:blipFill>
              <a:blip r:embed="rId12">
                <a:extLst>
                  <a:ext uri="{BEBA8EAE-BF5A-486C-A8C5-ECC9F3942E4B}">
                    <a14:imgProps xmlns:a14="http://schemas.microsoft.com/office/drawing/2010/main">
                      <a14:imgLayer r:embed="rId13">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22247" y="2014800"/>
                <a:ext cx="645976" cy="794571"/>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5300"/>
                        </a14:imgEffect>
                        <a14:imgEffect>
                          <a14:brightnessContrast bright="-20000"/>
                        </a14:imgEffect>
                      </a14:imgLayer>
                    </a14:imgProps>
                  </a:ext>
                </a:extLst>
              </a:blip>
              <a:srcRect l="10294" t="7778" r="16278" b="22258"/>
              <a:stretch/>
            </p:blipFill>
            <p:spPr>
              <a:xfrm>
                <a:off x="5522247" y="3021349"/>
                <a:ext cx="647157" cy="794571"/>
              </a:xfrm>
              <a:prstGeom prst="rect">
                <a:avLst/>
              </a:prstGeom>
            </p:spPr>
          </p:pic>
        </p:grpSp>
      </p:grpSp>
      <p:sp>
        <p:nvSpPr>
          <p:cNvPr id="3" name="TextBox 2"/>
          <p:cNvSpPr txBox="1"/>
          <p:nvPr/>
        </p:nvSpPr>
        <p:spPr>
          <a:xfrm>
            <a:off x="1417654" y="2172124"/>
            <a:ext cx="2575841" cy="615553"/>
          </a:xfrm>
          <a:prstGeom prst="rect">
            <a:avLst/>
          </a:prstGeom>
          <a:noFill/>
        </p:spPr>
        <p:txBody>
          <a:bodyPr wrap="square" rtlCol="0">
            <a:spAutoFit/>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Target-present lineup</a:t>
            </a:r>
          </a:p>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(n=100)</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TextBox 23"/>
          <p:cNvSpPr txBox="1"/>
          <p:nvPr/>
        </p:nvSpPr>
        <p:spPr>
          <a:xfrm>
            <a:off x="5370778" y="2158124"/>
            <a:ext cx="2718860" cy="615553"/>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Target-absent lineup</a:t>
            </a:r>
          </a:p>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(N=100)</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p:cNvPicPr>
            <a:picLocks noChangeAspect="1"/>
          </p:cNvPicPr>
          <p:nvPr/>
        </p:nvPicPr>
        <p:blipFill>
          <a:blip r:embed="rId16">
            <a:extLst>
              <a:ext uri="{BEBA8EAE-BF5A-486C-A8C5-ECC9F3942E4B}">
                <a14:imgProps xmlns:a14="http://schemas.microsoft.com/office/drawing/2010/main">
                  <a14:imgLayer r:embed="rId17">
                    <a14:imgEffect>
                      <a14:brightnessContrast bright="-17000"/>
                    </a14:imgEffect>
                  </a14:imgLayer>
                </a14:imgProps>
              </a:ext>
              <a:ext uri="{28A0092B-C50C-407E-A947-70E740481C1C}">
                <a14:useLocalDpi xmlns:a14="http://schemas.microsoft.com/office/drawing/2010/main" val="0"/>
              </a:ext>
            </a:extLst>
          </a:blip>
          <a:stretch>
            <a:fillRect/>
          </a:stretch>
        </p:blipFill>
        <p:spPr>
          <a:xfrm>
            <a:off x="2355524" y="4534390"/>
            <a:ext cx="646754" cy="795528"/>
          </a:xfrm>
          <a:prstGeom prst="rect">
            <a:avLst/>
          </a:prstGeom>
        </p:spPr>
      </p:pic>
      <p:sp>
        <p:nvSpPr>
          <p:cNvPr id="23" name="Oval 22"/>
          <p:cNvSpPr/>
          <p:nvPr/>
        </p:nvSpPr>
        <p:spPr>
          <a:xfrm>
            <a:off x="2261446" y="4394643"/>
            <a:ext cx="836097" cy="11096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457200" y="533400"/>
            <a:ext cx="8229600" cy="990600"/>
          </a:xfrm>
        </p:spPr>
        <p:txBody>
          <a:bodyPr/>
          <a:lstStyle/>
          <a:p>
            <a:r>
              <a:rPr lang="en-US" dirty="0" smtClean="0"/>
              <a:t>Mock-Crime Laboratory Studies</a:t>
            </a:r>
            <a:endParaRPr lang="en-US" dirty="0"/>
          </a:p>
        </p:txBody>
      </p:sp>
      <p:sp>
        <p:nvSpPr>
          <p:cNvPr id="22" name="Rectangle 21"/>
          <p:cNvSpPr/>
          <p:nvPr/>
        </p:nvSpPr>
        <p:spPr>
          <a:xfrm>
            <a:off x="1576281" y="1503472"/>
            <a:ext cx="6813511" cy="369332"/>
          </a:xfrm>
          <a:prstGeom prst="rect">
            <a:avLst/>
          </a:prstGeom>
        </p:spPr>
        <p:txBody>
          <a:bodyPr wrap="square">
            <a:spAutoFit/>
          </a:bodyPr>
          <a:lstStyle/>
          <a:p>
            <a:pPr>
              <a:spcAft>
                <a:spcPts val="1800"/>
              </a:spcAft>
            </a:pPr>
            <a:r>
              <a:rPr lang="en-US" dirty="0"/>
              <a:t>Each participant (n = 200) </a:t>
            </a:r>
            <a:r>
              <a:rPr lang="en-US" dirty="0" smtClean="0"/>
              <a:t>first watches </a:t>
            </a:r>
            <a:r>
              <a:rPr lang="en-US" dirty="0"/>
              <a:t>a simulated </a:t>
            </a:r>
            <a:r>
              <a:rPr lang="en-US" dirty="0" smtClean="0"/>
              <a:t>crime</a:t>
            </a:r>
            <a:endParaRPr lang="en-US" dirty="0"/>
          </a:p>
        </p:txBody>
      </p:sp>
    </p:spTree>
    <p:custDataLst>
      <p:tags r:id="rId1"/>
    </p:custDataLst>
    <p:extLst>
      <p:ext uri="{BB962C8B-B14F-4D97-AF65-F5344CB8AC3E}">
        <p14:creationId xmlns:p14="http://schemas.microsoft.com/office/powerpoint/2010/main" val="3484691938"/>
      </p:ext>
    </p:extLst>
  </p:cSld>
  <p:clrMapOvr>
    <a:masterClrMapping/>
  </p:clrMapOvr>
  <mc:AlternateContent xmlns:mc="http://schemas.openxmlformats.org/markup-compatibility/2006" xmlns:p14="http://schemas.microsoft.com/office/powerpoint/2010/main">
    <mc:Choice Requires="p14">
      <p:transition spd="slow" p14:dur="2000" advTm="78315"/>
    </mc:Choice>
    <mc:Fallback xmlns="">
      <p:transition spd="slow" advTm="78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24" grpId="0"/>
      <p:bldP spid="23" grpId="0" animBg="1"/>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4450" name="Picture 2"/>
          <p:cNvPicPr>
            <a:picLocks noChangeAspect="1" noChangeArrowheads="1"/>
          </p:cNvPicPr>
          <p:nvPr/>
        </p:nvPicPr>
        <p:blipFill>
          <a:blip r:embed="rId3">
            <a:extLst>
              <a:ext uri="{28A0092B-C50C-407E-A947-70E740481C1C}">
                <a14:useLocalDpi xmlns:a14="http://schemas.microsoft.com/office/drawing/2010/main" val="0"/>
              </a:ext>
            </a:extLst>
          </a:blip>
          <a:srcRect l="-1064" t="17633"/>
          <a:stretch>
            <a:fillRect/>
          </a:stretch>
        </p:blipFill>
        <p:spPr bwMode="auto">
          <a:xfrm>
            <a:off x="1614488" y="1217613"/>
            <a:ext cx="5730875" cy="47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4451" name="Text Box 3"/>
          <p:cNvSpPr txBox="1">
            <a:spLocks noChangeArrowheads="1"/>
          </p:cNvSpPr>
          <p:nvPr/>
        </p:nvSpPr>
        <p:spPr bwMode="auto">
          <a:xfrm>
            <a:off x="1057275" y="1676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rgbClr val="FF0000"/>
                </a:solidFill>
              </a:rPr>
              <a:t>FAR = .16</a:t>
            </a:r>
          </a:p>
        </p:txBody>
      </p:sp>
      <p:sp>
        <p:nvSpPr>
          <p:cNvPr id="1384452" name="Text Box 4"/>
          <p:cNvSpPr txBox="1">
            <a:spLocks noChangeArrowheads="1"/>
          </p:cNvSpPr>
          <p:nvPr/>
        </p:nvSpPr>
        <p:spPr bwMode="auto">
          <a:xfrm>
            <a:off x="1057275" y="1371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rgbClr val="33CC33"/>
                </a:solidFill>
              </a:rPr>
              <a:t>HR = .84</a:t>
            </a:r>
          </a:p>
        </p:txBody>
      </p:sp>
      <p:sp>
        <p:nvSpPr>
          <p:cNvPr id="1384453" name="Text Box 5"/>
          <p:cNvSpPr txBox="1">
            <a:spLocks noChangeArrowheads="1"/>
          </p:cNvSpPr>
          <p:nvPr/>
        </p:nvSpPr>
        <p:spPr bwMode="auto">
          <a:xfrm>
            <a:off x="28956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rgbClr val="C00000"/>
                </a:solidFill>
                <a:latin typeface="Times New Roman" pitchFamily="18" charset="0"/>
              </a:rPr>
              <a:t>Signal Detection Theory</a:t>
            </a:r>
          </a:p>
        </p:txBody>
      </p:sp>
    </p:spTree>
    <p:extLst>
      <p:ext uri="{BB962C8B-B14F-4D97-AF65-F5344CB8AC3E}">
        <p14:creationId xmlns:p14="http://schemas.microsoft.com/office/powerpoint/2010/main" val="1439566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4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1" grpId="0"/>
      <p:bldP spid="138445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915988"/>
            <a:ext cx="4960938"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09" name="Text Box 9"/>
          <p:cNvSpPr txBox="1">
            <a:spLocks noChangeArrowheads="1"/>
          </p:cNvSpPr>
          <p:nvPr/>
        </p:nvSpPr>
        <p:spPr bwMode="auto">
          <a:xfrm>
            <a:off x="3200400" y="18288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a:t>   1         2       3    4      5        6</a:t>
            </a:r>
          </a:p>
        </p:txBody>
      </p:sp>
    </p:spTree>
    <p:extLst>
      <p:ext uri="{BB962C8B-B14F-4D97-AF65-F5344CB8AC3E}">
        <p14:creationId xmlns:p14="http://schemas.microsoft.com/office/powerpoint/2010/main" val="33762153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925513"/>
            <a:ext cx="4960938"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09" name="Text Box 9"/>
          <p:cNvSpPr txBox="1">
            <a:spLocks noChangeArrowheads="1"/>
          </p:cNvSpPr>
          <p:nvPr/>
        </p:nvSpPr>
        <p:spPr bwMode="auto">
          <a:xfrm>
            <a:off x="3200400" y="18288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a:t>   1         2       3    4      5        6</a:t>
            </a:r>
          </a:p>
        </p:txBody>
      </p:sp>
    </p:spTree>
    <p:extLst>
      <p:ext uri="{BB962C8B-B14F-4D97-AF65-F5344CB8AC3E}">
        <p14:creationId xmlns:p14="http://schemas.microsoft.com/office/powerpoint/2010/main" val="310925318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4450" name="Picture 2"/>
          <p:cNvPicPr>
            <a:picLocks noChangeAspect="1" noChangeArrowheads="1"/>
          </p:cNvPicPr>
          <p:nvPr/>
        </p:nvPicPr>
        <p:blipFill>
          <a:blip r:embed="rId3">
            <a:extLst>
              <a:ext uri="{28A0092B-C50C-407E-A947-70E740481C1C}">
                <a14:useLocalDpi xmlns:a14="http://schemas.microsoft.com/office/drawing/2010/main" val="0"/>
              </a:ext>
            </a:extLst>
          </a:blip>
          <a:srcRect l="-1064" t="17633"/>
          <a:stretch>
            <a:fillRect/>
          </a:stretch>
        </p:blipFill>
        <p:spPr bwMode="auto">
          <a:xfrm>
            <a:off x="1614488" y="1217613"/>
            <a:ext cx="5730875" cy="47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4451" name="Text Box 3"/>
          <p:cNvSpPr txBox="1">
            <a:spLocks noChangeArrowheads="1"/>
          </p:cNvSpPr>
          <p:nvPr/>
        </p:nvSpPr>
        <p:spPr bwMode="auto">
          <a:xfrm>
            <a:off x="514350" y="1690688"/>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rgbClr val="FF0000"/>
                </a:solidFill>
              </a:rPr>
              <a:t>FAR = .16</a:t>
            </a:r>
          </a:p>
        </p:txBody>
      </p:sp>
      <p:sp>
        <p:nvSpPr>
          <p:cNvPr id="1384452" name="Text Box 4"/>
          <p:cNvSpPr txBox="1">
            <a:spLocks noChangeArrowheads="1"/>
          </p:cNvSpPr>
          <p:nvPr/>
        </p:nvSpPr>
        <p:spPr bwMode="auto">
          <a:xfrm>
            <a:off x="514350" y="1385888"/>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rgbClr val="33CC33"/>
                </a:solidFill>
              </a:rPr>
              <a:t>HR = .84</a:t>
            </a:r>
          </a:p>
        </p:txBody>
      </p:sp>
      <p:sp>
        <p:nvSpPr>
          <p:cNvPr id="1384453" name="Text Box 5"/>
          <p:cNvSpPr txBox="1">
            <a:spLocks noChangeArrowheads="1"/>
          </p:cNvSpPr>
          <p:nvPr/>
        </p:nvSpPr>
        <p:spPr bwMode="auto">
          <a:xfrm>
            <a:off x="2895600" y="304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rgbClr val="C00000"/>
                </a:solidFill>
                <a:latin typeface="Times New Roman" pitchFamily="18" charset="0"/>
              </a:rPr>
              <a:t>Signal Detection Theory</a:t>
            </a:r>
          </a:p>
        </p:txBody>
      </p:sp>
      <p:sp>
        <p:nvSpPr>
          <p:cNvPr id="2" name="TextBox 1"/>
          <p:cNvSpPr txBox="1"/>
          <p:nvPr/>
        </p:nvSpPr>
        <p:spPr>
          <a:xfrm>
            <a:off x="333375" y="2581275"/>
            <a:ext cx="2476500" cy="1200329"/>
          </a:xfrm>
          <a:prstGeom prst="rect">
            <a:avLst/>
          </a:prstGeom>
          <a:noFill/>
        </p:spPr>
        <p:txBody>
          <a:bodyPr wrap="square" rtlCol="0">
            <a:spAutoFit/>
          </a:bodyPr>
          <a:lstStyle/>
          <a:p>
            <a:r>
              <a:rPr lang="en-US" i="1" dirty="0" smtClean="0"/>
              <a:t>d' </a:t>
            </a:r>
            <a:r>
              <a:rPr lang="en-US" dirty="0" smtClean="0"/>
              <a:t>is the distance between the two means in standard deviation units</a:t>
            </a:r>
            <a:endParaRPr lang="en-US" i="1" dirty="0"/>
          </a:p>
        </p:txBody>
      </p:sp>
      <p:sp>
        <p:nvSpPr>
          <p:cNvPr id="7" name="TextBox 6"/>
          <p:cNvSpPr txBox="1"/>
          <p:nvPr/>
        </p:nvSpPr>
        <p:spPr>
          <a:xfrm>
            <a:off x="257175" y="3934183"/>
            <a:ext cx="2476500" cy="369332"/>
          </a:xfrm>
          <a:prstGeom prst="rect">
            <a:avLst/>
          </a:prstGeom>
          <a:noFill/>
        </p:spPr>
        <p:txBody>
          <a:bodyPr wrap="square" rtlCol="0">
            <a:spAutoFit/>
          </a:bodyPr>
          <a:lstStyle/>
          <a:p>
            <a:r>
              <a:rPr lang="en-US" i="1" dirty="0" smtClean="0"/>
              <a:t>d' </a:t>
            </a:r>
            <a:r>
              <a:rPr lang="en-US" dirty="0" smtClean="0"/>
              <a:t>= z(HR) - z(FAR)</a:t>
            </a:r>
            <a:endParaRPr lang="en-US" i="1" dirty="0"/>
          </a:p>
        </p:txBody>
      </p:sp>
    </p:spTree>
    <p:extLst>
      <p:ext uri="{BB962C8B-B14F-4D97-AF65-F5344CB8AC3E}">
        <p14:creationId xmlns:p14="http://schemas.microsoft.com/office/powerpoint/2010/main" val="1964121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20"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0"/>
            <a:ext cx="5562600" cy="6705600"/>
          </a:xfrm>
          <a:noFill/>
          <a:ln/>
        </p:spPr>
      </p:pic>
      <p:sp>
        <p:nvSpPr>
          <p:cNvPr id="2" name="Rectangle 1"/>
          <p:cNvSpPr/>
          <p:nvPr/>
        </p:nvSpPr>
        <p:spPr>
          <a:xfrm>
            <a:off x="0" y="0"/>
            <a:ext cx="914400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00625" y="1047750"/>
            <a:ext cx="13335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48050" y="1019174"/>
            <a:ext cx="13335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05249" y="428625"/>
            <a:ext cx="20288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03796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Rot="1" noChangeArrowheads="1"/>
          </p:cNvSpPr>
          <p:nvPr>
            <p:ph type="title"/>
          </p:nvPr>
        </p:nvSpPr>
        <p:spPr>
          <a:xfrm>
            <a:off x="457200" y="152400"/>
            <a:ext cx="8229600" cy="944563"/>
          </a:xfrm>
        </p:spPr>
        <p:txBody>
          <a:bodyPr/>
          <a:lstStyle/>
          <a:p>
            <a:pPr algn="ctr"/>
            <a:r>
              <a:rPr lang="en-US" altLang="en-US" sz="4000" dirty="0">
                <a:solidFill>
                  <a:srgbClr val="C00000"/>
                </a:solidFill>
              </a:rPr>
              <a:t>ROC Analysis</a:t>
            </a:r>
          </a:p>
        </p:txBody>
      </p:sp>
      <p:pic>
        <p:nvPicPr>
          <p:cNvPr id="851971"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371600" y="1371600"/>
            <a:ext cx="2590800" cy="2667000"/>
          </a:xfrm>
          <a:noFill/>
          <a:ln/>
        </p:spPr>
      </p:pic>
      <p:pic>
        <p:nvPicPr>
          <p:cNvPr id="851972"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371600" y="4038600"/>
            <a:ext cx="2590800" cy="2438400"/>
          </a:xfrm>
          <a:noFill/>
          <a:ln/>
        </p:spPr>
      </p:pic>
      <p:pic>
        <p:nvPicPr>
          <p:cNvPr id="851973" name="Picture 5"/>
          <p:cNvPicPr>
            <a:picLocks noChangeAspect="1" noChangeArrowheads="1"/>
          </p:cNvPicPr>
          <p:nvPr/>
        </p:nvPicPr>
        <p:blipFill>
          <a:blip r:embed="rId6">
            <a:extLst>
              <a:ext uri="{28A0092B-C50C-407E-A947-70E740481C1C}">
                <a14:useLocalDpi xmlns:a14="http://schemas.microsoft.com/office/drawing/2010/main" val="0"/>
              </a:ext>
            </a:extLst>
          </a:blip>
          <a:srcRect l="4045" t="5859" r="6883" b="1448"/>
          <a:stretch>
            <a:fillRect/>
          </a:stretch>
        </p:blipFill>
        <p:spPr bwMode="auto">
          <a:xfrm>
            <a:off x="5105400" y="1371600"/>
            <a:ext cx="2743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1974" name="Text Box 6"/>
          <p:cNvSpPr txBox="1">
            <a:spLocks noChangeArrowheads="1"/>
          </p:cNvSpPr>
          <p:nvPr/>
        </p:nvSpPr>
        <p:spPr bwMode="auto">
          <a:xfrm>
            <a:off x="1828800" y="3581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Slope ≈ .80</a:t>
            </a:r>
          </a:p>
        </p:txBody>
      </p:sp>
      <p:sp>
        <p:nvSpPr>
          <p:cNvPr id="851975" name="Text Box 7"/>
          <p:cNvSpPr txBox="1">
            <a:spLocks noChangeArrowheads="1"/>
          </p:cNvSpPr>
          <p:nvPr/>
        </p:nvSpPr>
        <p:spPr bwMode="auto">
          <a:xfrm>
            <a:off x="228600" y="3276600"/>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.31, .01</a:t>
            </a:r>
          </a:p>
        </p:txBody>
      </p:sp>
      <p:sp>
        <p:nvSpPr>
          <p:cNvPr id="851976" name="Line 8"/>
          <p:cNvSpPr>
            <a:spLocks noChangeShapeType="1"/>
          </p:cNvSpPr>
          <p:nvPr/>
        </p:nvSpPr>
        <p:spPr bwMode="auto">
          <a:xfrm flipV="1">
            <a:off x="1066800" y="3048000"/>
            <a:ext cx="685800" cy="304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977" name="Text Box 9"/>
          <p:cNvSpPr txBox="1">
            <a:spLocks noChangeArrowheads="1"/>
          </p:cNvSpPr>
          <p:nvPr/>
        </p:nvSpPr>
        <p:spPr bwMode="auto">
          <a:xfrm>
            <a:off x="228600" y="2590800"/>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.69, .01</a:t>
            </a:r>
          </a:p>
        </p:txBody>
      </p:sp>
      <p:sp>
        <p:nvSpPr>
          <p:cNvPr id="851978" name="Line 10"/>
          <p:cNvSpPr>
            <a:spLocks noChangeShapeType="1"/>
          </p:cNvSpPr>
          <p:nvPr/>
        </p:nvSpPr>
        <p:spPr bwMode="auto">
          <a:xfrm flipV="1">
            <a:off x="1143000" y="2362200"/>
            <a:ext cx="685800" cy="304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979" name="Text Box 11"/>
          <p:cNvSpPr txBox="1">
            <a:spLocks noChangeArrowheads="1"/>
          </p:cNvSpPr>
          <p:nvPr/>
        </p:nvSpPr>
        <p:spPr bwMode="auto">
          <a:xfrm>
            <a:off x="304800" y="1524000"/>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.84, .16</a:t>
            </a:r>
          </a:p>
        </p:txBody>
      </p:sp>
      <p:sp>
        <p:nvSpPr>
          <p:cNvPr id="851980" name="Line 12"/>
          <p:cNvSpPr>
            <a:spLocks noChangeShapeType="1"/>
          </p:cNvSpPr>
          <p:nvPr/>
        </p:nvSpPr>
        <p:spPr bwMode="auto">
          <a:xfrm>
            <a:off x="1143000" y="1752600"/>
            <a:ext cx="914400" cy="152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981" name="Text Box 13"/>
          <p:cNvSpPr txBox="1">
            <a:spLocks noChangeArrowheads="1"/>
          </p:cNvSpPr>
          <p:nvPr/>
        </p:nvSpPr>
        <p:spPr bwMode="auto">
          <a:xfrm>
            <a:off x="533400" y="838200"/>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.93, .31</a:t>
            </a:r>
          </a:p>
        </p:txBody>
      </p:sp>
      <p:sp>
        <p:nvSpPr>
          <p:cNvPr id="851982" name="Line 14"/>
          <p:cNvSpPr>
            <a:spLocks noChangeShapeType="1"/>
          </p:cNvSpPr>
          <p:nvPr/>
        </p:nvSpPr>
        <p:spPr bwMode="auto">
          <a:xfrm>
            <a:off x="1219200" y="1219200"/>
            <a:ext cx="1143000" cy="5334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983" name="Text Box 15"/>
          <p:cNvSpPr txBox="1">
            <a:spLocks noChangeArrowheads="1"/>
          </p:cNvSpPr>
          <p:nvPr/>
        </p:nvSpPr>
        <p:spPr bwMode="auto">
          <a:xfrm>
            <a:off x="1524000" y="609600"/>
            <a:ext cx="83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.99, .67</a:t>
            </a:r>
          </a:p>
        </p:txBody>
      </p:sp>
      <p:sp>
        <p:nvSpPr>
          <p:cNvPr id="851984" name="Line 16"/>
          <p:cNvSpPr>
            <a:spLocks noChangeShapeType="1"/>
          </p:cNvSpPr>
          <p:nvPr/>
        </p:nvSpPr>
        <p:spPr bwMode="auto">
          <a:xfrm>
            <a:off x="2209800" y="914400"/>
            <a:ext cx="914400" cy="685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985" name="Text Box 17"/>
          <p:cNvSpPr txBox="1">
            <a:spLocks noChangeArrowheads="1"/>
          </p:cNvSpPr>
          <p:nvPr/>
        </p:nvSpPr>
        <p:spPr bwMode="auto">
          <a:xfrm>
            <a:off x="6248400" y="19050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hlink"/>
                </a:solidFill>
              </a:rPr>
              <a:t>Asymmetrical ROC</a:t>
            </a:r>
          </a:p>
        </p:txBody>
      </p:sp>
      <p:sp>
        <p:nvSpPr>
          <p:cNvPr id="851986" name="Line 18"/>
          <p:cNvSpPr>
            <a:spLocks noChangeShapeType="1"/>
          </p:cNvSpPr>
          <p:nvPr/>
        </p:nvSpPr>
        <p:spPr bwMode="auto">
          <a:xfrm flipH="1">
            <a:off x="4114800" y="2057400"/>
            <a:ext cx="2133600" cy="15240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ustDataLst>
      <p:tags r:id="rId1"/>
    </p:custDataLst>
    <p:extLst>
      <p:ext uri="{BB962C8B-B14F-4D97-AF65-F5344CB8AC3E}">
        <p14:creationId xmlns:p14="http://schemas.microsoft.com/office/powerpoint/2010/main" val="245853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19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19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19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19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19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198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19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19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19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198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85197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5197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5197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5197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5197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5197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5198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5198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5198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85198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51984"/>
                                        </p:tgtEl>
                                        <p:attrNameLst>
                                          <p:attrName>style.visibility</p:attrName>
                                        </p:attrNameLst>
                                      </p:cBhvr>
                                      <p:to>
                                        <p:strVal val="hidden"/>
                                      </p:to>
                                    </p:set>
                                  </p:childTnLst>
                                </p:cTn>
                              </p:par>
                              <p:par>
                                <p:cTn id="57" presetID="64" presetClass="path" presetSubtype="0" accel="50000" decel="50000" fill="hold" nodeType="withEffect">
                                  <p:stCondLst>
                                    <p:cond delay="0"/>
                                  </p:stCondLst>
                                  <p:childTnLst>
                                    <p:animMotion origin="layout" path="M 0.0 0.0  L 0.0 -0.33333  E" pathEditMode="relative" ptsTypes="">
                                      <p:cBhvr>
                                        <p:cTn id="58" dur="1000" fill="hold"/>
                                        <p:tgtEl>
                                          <p:spTgt spid="851972"/>
                                        </p:tgtEl>
                                        <p:attrNameLst>
                                          <p:attrName>ppt_x</p:attrName>
                                          <p:attrName>ppt_y</p:attrName>
                                        </p:attrNameLst>
                                      </p:cBhvr>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851972"/>
                                        </p:tgtEl>
                                        <p:attrNameLst>
                                          <p:attrName>style.visibility</p:attrName>
                                        </p:attrNameLst>
                                      </p:cBhvr>
                                      <p:to>
                                        <p:strVal val="hidden"/>
                                      </p:to>
                                    </p:set>
                                  </p:childTnLst>
                                </p:cTn>
                              </p:par>
                              <p:par>
                                <p:cTn id="63" presetID="35" presetClass="path" presetSubtype="0" accel="50000" decel="50000" fill="hold" nodeType="withEffect">
                                  <p:stCondLst>
                                    <p:cond delay="0"/>
                                  </p:stCondLst>
                                  <p:childTnLst>
                                    <p:animMotion origin="layout" path="M -3.33333E-6 -2.22222E-6 L -0.20833 -0.00555 " pathEditMode="relative" rAng="0" ptsTypes="AA">
                                      <p:cBhvr>
                                        <p:cTn id="64" dur="1000" fill="hold"/>
                                        <p:tgtEl>
                                          <p:spTgt spid="851973"/>
                                        </p:tgtEl>
                                        <p:attrNameLst>
                                          <p:attrName>ppt_x</p:attrName>
                                          <p:attrName>ppt_y</p:attrName>
                                        </p:attrNameLst>
                                      </p:cBhvr>
                                      <p:rCtr x="-10417" y="-278"/>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519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198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51974"/>
                                        </p:tgtEl>
                                        <p:attrNameLst>
                                          <p:attrName>style.visibility</p:attrName>
                                        </p:attrNameLst>
                                      </p:cBhvr>
                                      <p:to>
                                        <p:strVal val="visible"/>
                                      </p:to>
                                    </p:set>
                                  </p:childTnLst>
                                </p:cTn>
                              </p:par>
                              <p:par>
                                <p:cTn id="75" presetID="64" presetClass="path" presetSubtype="0" accel="50000" decel="50000" fill="hold" nodeType="withEffect">
                                  <p:stCondLst>
                                    <p:cond delay="0"/>
                                  </p:stCondLst>
                                  <p:childTnLst>
                                    <p:animMotion origin="layout" path="M -0.20833 -0.00555 L -0.20833 -0.33889 " pathEditMode="relative" rAng="0" ptsTypes="AA">
                                      <p:cBhvr>
                                        <p:cTn id="76" dur="1000" fill="hold"/>
                                        <p:tgtEl>
                                          <p:spTgt spid="851973"/>
                                        </p:tgtEl>
                                        <p:attrNameLst>
                                          <p:attrName>ppt_x</p:attrName>
                                          <p:attrName>ppt_y</p:attrName>
                                        </p:attrNameLst>
                                      </p:cBhvr>
                                      <p:rCtr x="0" y="-16667"/>
                                    </p:animMotion>
                                  </p:childTnLst>
                                </p:cTn>
                              </p:par>
                              <p:par>
                                <p:cTn id="77" presetID="1" presetClass="exit" presetSubtype="0" fill="hold" grpId="1" nodeType="withEffect">
                                  <p:stCondLst>
                                    <p:cond delay="0"/>
                                  </p:stCondLst>
                                  <p:childTnLst>
                                    <p:set>
                                      <p:cBhvr>
                                        <p:cTn id="78" dur="1" fill="hold">
                                          <p:stCondLst>
                                            <p:cond delay="0"/>
                                          </p:stCondLst>
                                        </p:cTn>
                                        <p:tgtEl>
                                          <p:spTgt spid="85198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519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4" grpId="0"/>
      <p:bldP spid="851975" grpId="0"/>
      <p:bldP spid="851975" grpId="1"/>
      <p:bldP spid="851976" grpId="0" animBg="1"/>
      <p:bldP spid="851976" grpId="1" animBg="1"/>
      <p:bldP spid="851977" grpId="0"/>
      <p:bldP spid="851977" grpId="1"/>
      <p:bldP spid="851978" grpId="0" animBg="1"/>
      <p:bldP spid="851978" grpId="1" animBg="1"/>
      <p:bldP spid="851979" grpId="0"/>
      <p:bldP spid="851979" grpId="1"/>
      <p:bldP spid="851980" grpId="0" animBg="1"/>
      <p:bldP spid="851980" grpId="1" animBg="1"/>
      <p:bldP spid="851981" grpId="0"/>
      <p:bldP spid="851981" grpId="1"/>
      <p:bldP spid="851982" grpId="0" animBg="1"/>
      <p:bldP spid="851982" grpId="1" animBg="1"/>
      <p:bldP spid="851983" grpId="0"/>
      <p:bldP spid="851983" grpId="1"/>
      <p:bldP spid="851984" grpId="0" animBg="1"/>
      <p:bldP spid="851984" grpId="1" animBg="1"/>
      <p:bldP spid="851985" grpId="0"/>
      <p:bldP spid="851985" grpId="1"/>
      <p:bldP spid="851986" grpId="0" animBg="1"/>
      <p:bldP spid="85198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073650" cy="417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549" name="Text Box 5"/>
          <p:cNvSpPr txBox="1">
            <a:spLocks noChangeArrowheads="1"/>
          </p:cNvSpPr>
          <p:nvPr/>
        </p:nvSpPr>
        <p:spPr bwMode="auto">
          <a:xfrm>
            <a:off x="1295400" y="43815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C00000"/>
                </a:solidFill>
              </a:rPr>
              <a:t>The Unequal-Variance Signal-Detection Model</a:t>
            </a:r>
          </a:p>
        </p:txBody>
      </p:sp>
    </p:spTree>
    <p:extLst>
      <p:ext uri="{BB962C8B-B14F-4D97-AF65-F5344CB8AC3E}">
        <p14:creationId xmlns:p14="http://schemas.microsoft.com/office/powerpoint/2010/main" val="13183225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Likelihood Ratio</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352675"/>
            <a:ext cx="468153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3320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1671638"/>
            <a:ext cx="408781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714750" y="1671638"/>
            <a:ext cx="257175" cy="233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7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888332"/>
            <a:ext cx="2198997" cy="189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488" y="2235201"/>
            <a:ext cx="21145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672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07275" y="2852643"/>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pic>
        <p:nvPicPr>
          <p:cNvPr id="8" name="Picture 7"/>
          <p:cNvPicPr>
            <a:picLocks/>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231816" y="4547054"/>
            <a:ext cx="646545" cy="794571"/>
          </a:xfrm>
          <a:prstGeom prst="rect">
            <a:avLst/>
          </a:prstGeom>
        </p:spPr>
      </p:pic>
      <p:sp>
        <p:nvSpPr>
          <p:cNvPr id="13" name="Oval 12"/>
          <p:cNvSpPr/>
          <p:nvPr/>
        </p:nvSpPr>
        <p:spPr>
          <a:xfrm>
            <a:off x="6142981" y="4394643"/>
            <a:ext cx="836097" cy="11096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25740" y="2852643"/>
            <a:ext cx="2728625" cy="32146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Simultaneous Lineup</a:t>
            </a:r>
            <a:endParaRPr lang="en-US" dirty="0">
              <a:solidFill>
                <a:schemeClr val="tx1"/>
              </a:solidFill>
            </a:endParaRPr>
          </a:p>
        </p:txBody>
      </p:sp>
      <p:sp>
        <p:nvSpPr>
          <p:cNvPr id="3" name="TextBox 2"/>
          <p:cNvSpPr txBox="1"/>
          <p:nvPr/>
        </p:nvSpPr>
        <p:spPr>
          <a:xfrm>
            <a:off x="1417654" y="2172124"/>
            <a:ext cx="2575841" cy="615553"/>
          </a:xfrm>
          <a:prstGeom prst="rect">
            <a:avLst/>
          </a:prstGeom>
          <a:noFill/>
        </p:spPr>
        <p:txBody>
          <a:bodyPr wrap="square" rtlCol="0">
            <a:spAutoFit/>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Target-present lineup</a:t>
            </a:r>
          </a:p>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(n=100)</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TextBox 23"/>
          <p:cNvSpPr txBox="1"/>
          <p:nvPr/>
        </p:nvSpPr>
        <p:spPr>
          <a:xfrm>
            <a:off x="5370778" y="2158124"/>
            <a:ext cx="2718860" cy="615553"/>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Target-absent lineup</a:t>
            </a:r>
          </a:p>
          <a:p>
            <a:pPr algn="ct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(N=100)</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tretch>
            <a:fillRect/>
          </a:stretch>
        </p:blipFill>
        <p:spPr>
          <a:xfrm>
            <a:off x="2355524" y="4534390"/>
            <a:ext cx="646754" cy="795528"/>
          </a:xfrm>
          <a:prstGeom prst="rect">
            <a:avLst/>
          </a:prstGeom>
        </p:spPr>
      </p:pic>
      <p:sp>
        <p:nvSpPr>
          <p:cNvPr id="23" name="Oval 22"/>
          <p:cNvSpPr/>
          <p:nvPr/>
        </p:nvSpPr>
        <p:spPr>
          <a:xfrm>
            <a:off x="2261446" y="4394643"/>
            <a:ext cx="836097" cy="11096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457200" y="533400"/>
            <a:ext cx="8229600" cy="990600"/>
          </a:xfrm>
        </p:spPr>
        <p:txBody>
          <a:bodyPr/>
          <a:lstStyle/>
          <a:p>
            <a:r>
              <a:rPr lang="en-US" dirty="0" smtClean="0"/>
              <a:t>Mock-Crime Laboratory Studies</a:t>
            </a:r>
            <a:endParaRPr lang="en-US" dirty="0"/>
          </a:p>
        </p:txBody>
      </p:sp>
      <p:sp>
        <p:nvSpPr>
          <p:cNvPr id="22" name="Rectangle 21"/>
          <p:cNvSpPr/>
          <p:nvPr/>
        </p:nvSpPr>
        <p:spPr>
          <a:xfrm>
            <a:off x="1576281" y="1503472"/>
            <a:ext cx="6813511" cy="369332"/>
          </a:xfrm>
          <a:prstGeom prst="rect">
            <a:avLst/>
          </a:prstGeom>
        </p:spPr>
        <p:txBody>
          <a:bodyPr wrap="square">
            <a:spAutoFit/>
          </a:bodyPr>
          <a:lstStyle/>
          <a:p>
            <a:pPr>
              <a:spcAft>
                <a:spcPts val="1800"/>
              </a:spcAft>
            </a:pPr>
            <a:r>
              <a:rPr lang="en-US" dirty="0"/>
              <a:t>Each participant (n = 200) </a:t>
            </a:r>
            <a:r>
              <a:rPr lang="en-US" dirty="0" smtClean="0"/>
              <a:t>first watches </a:t>
            </a:r>
            <a:r>
              <a:rPr lang="en-US" dirty="0"/>
              <a:t>a simulated </a:t>
            </a:r>
            <a:r>
              <a:rPr lang="en-US" dirty="0" smtClean="0"/>
              <a:t>crime</a:t>
            </a:r>
            <a:endParaRPr lang="en-US" dirty="0"/>
          </a:p>
        </p:txBody>
      </p:sp>
    </p:spTree>
    <p:custDataLst>
      <p:tags r:id="rId1"/>
    </p:custDataLst>
    <p:extLst>
      <p:ext uri="{BB962C8B-B14F-4D97-AF65-F5344CB8AC3E}">
        <p14:creationId xmlns:p14="http://schemas.microsoft.com/office/powerpoint/2010/main" val="3165696507"/>
      </p:ext>
    </p:extLst>
  </p:cSld>
  <p:clrMapOvr>
    <a:masterClrMapping/>
  </p:clrMapOvr>
  <mc:AlternateContent xmlns:mc="http://schemas.openxmlformats.org/markup-compatibility/2006" xmlns:p14="http://schemas.microsoft.com/office/powerpoint/2010/main">
    <mc:Choice Requires="p14">
      <p:transition spd="slow" p14:dur="2000" advTm="78315"/>
    </mc:Choice>
    <mc:Fallback xmlns="">
      <p:transition spd="slow" advTm="78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24" grpId="0"/>
      <p:bldP spid="23" grpId="0" animBg="1"/>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1136651"/>
            <a:ext cx="21145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33575" y="2733675"/>
            <a:ext cx="2847975" cy="646331"/>
          </a:xfrm>
          <a:prstGeom prst="rect">
            <a:avLst/>
          </a:prstGeom>
          <a:noFill/>
        </p:spPr>
        <p:txBody>
          <a:bodyPr wrap="square" rtlCol="0">
            <a:spAutoFit/>
          </a:bodyPr>
          <a:lstStyle/>
          <a:p>
            <a:r>
              <a:rPr lang="en-US" dirty="0" smtClean="0">
                <a:solidFill>
                  <a:srgbClr val="C00000"/>
                </a:solidFill>
              </a:rPr>
              <a:t>Just solve for p (because p is the measure of interest)</a:t>
            </a:r>
            <a:endParaRPr lang="en-US" dirty="0">
              <a:solidFill>
                <a:srgbClr val="C00000"/>
              </a:solidFill>
            </a:endParaRPr>
          </a:p>
        </p:txBody>
      </p:sp>
      <p:sp>
        <p:nvSpPr>
          <p:cNvPr id="3" name="TextBox 2"/>
          <p:cNvSpPr txBox="1"/>
          <p:nvPr/>
        </p:nvSpPr>
        <p:spPr>
          <a:xfrm>
            <a:off x="1828799" y="3975616"/>
            <a:ext cx="3629025" cy="369332"/>
          </a:xfrm>
          <a:prstGeom prst="rect">
            <a:avLst/>
          </a:prstGeom>
          <a:noFill/>
        </p:spPr>
        <p:txBody>
          <a:bodyPr wrap="square" rtlCol="0">
            <a:spAutoFit/>
          </a:bodyPr>
          <a:lstStyle/>
          <a:p>
            <a:r>
              <a:rPr lang="en-US" dirty="0" smtClean="0"/>
              <a:t>p = [</a:t>
            </a:r>
            <a:r>
              <a:rPr lang="en-US" dirty="0" err="1" smtClean="0"/>
              <a:t>pr</a:t>
            </a:r>
            <a:r>
              <a:rPr lang="en-US" dirty="0" smtClean="0"/>
              <a:t>(Hit) – </a:t>
            </a:r>
            <a:r>
              <a:rPr lang="en-US" dirty="0" err="1" smtClean="0"/>
              <a:t>pr</a:t>
            </a:r>
            <a:r>
              <a:rPr lang="en-US" dirty="0" smtClean="0"/>
              <a:t>(FA)] / [1 – </a:t>
            </a:r>
            <a:r>
              <a:rPr lang="en-US" dirty="0" err="1" smtClean="0"/>
              <a:t>pr</a:t>
            </a:r>
            <a:r>
              <a:rPr lang="en-US" dirty="0" smtClean="0"/>
              <a:t>(FA)]</a:t>
            </a:r>
            <a:endParaRPr lang="en-US" dirty="0"/>
          </a:p>
        </p:txBody>
      </p:sp>
      <p:sp>
        <p:nvSpPr>
          <p:cNvPr id="6" name="TextBox 5"/>
          <p:cNvSpPr txBox="1"/>
          <p:nvPr/>
        </p:nvSpPr>
        <p:spPr>
          <a:xfrm>
            <a:off x="1828799" y="4497348"/>
            <a:ext cx="3629025" cy="369332"/>
          </a:xfrm>
          <a:prstGeom prst="rect">
            <a:avLst/>
          </a:prstGeom>
          <a:noFill/>
        </p:spPr>
        <p:txBody>
          <a:bodyPr wrap="square" rtlCol="0">
            <a:spAutoFit/>
          </a:bodyPr>
          <a:lstStyle/>
          <a:p>
            <a:r>
              <a:rPr lang="en-US" dirty="0" smtClean="0"/>
              <a:t>p = (Hit – FA) / (1 – FA)</a:t>
            </a:r>
            <a:endParaRPr lang="en-US" dirty="0"/>
          </a:p>
        </p:txBody>
      </p:sp>
      <p:sp>
        <p:nvSpPr>
          <p:cNvPr id="7" name="TextBox 6"/>
          <p:cNvSpPr txBox="1"/>
          <p:nvPr/>
        </p:nvSpPr>
        <p:spPr>
          <a:xfrm>
            <a:off x="4352925" y="4497348"/>
            <a:ext cx="3181350" cy="338554"/>
          </a:xfrm>
          <a:prstGeom prst="rect">
            <a:avLst/>
          </a:prstGeom>
          <a:noFill/>
        </p:spPr>
        <p:txBody>
          <a:bodyPr wrap="square" rtlCol="0">
            <a:spAutoFit/>
          </a:bodyPr>
          <a:lstStyle/>
          <a:p>
            <a:r>
              <a:rPr lang="en-US" sz="1600" dirty="0" smtClean="0">
                <a:solidFill>
                  <a:srgbClr val="C00000"/>
                </a:solidFill>
              </a:rPr>
              <a:t>Standard “correction for guessing”</a:t>
            </a:r>
            <a:endParaRPr lang="en-US" sz="1600" dirty="0">
              <a:solidFill>
                <a:srgbClr val="C00000"/>
              </a:solidFill>
            </a:endParaRPr>
          </a:p>
        </p:txBody>
      </p:sp>
      <p:sp>
        <p:nvSpPr>
          <p:cNvPr id="4" name="Oval 3"/>
          <p:cNvSpPr/>
          <p:nvPr/>
        </p:nvSpPr>
        <p:spPr>
          <a:xfrm>
            <a:off x="2343150" y="2047875"/>
            <a:ext cx="2009775" cy="3619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75924741"/>
              </p:ext>
            </p:extLst>
          </p:nvPr>
        </p:nvGraphicFramePr>
        <p:xfrm>
          <a:off x="604838" y="1328738"/>
          <a:ext cx="7934325" cy="4200525"/>
        </p:xfrm>
        <a:graphic>
          <a:graphicData uri="http://schemas.openxmlformats.org/presentationml/2006/ole">
            <mc:AlternateContent xmlns:mc="http://schemas.openxmlformats.org/markup-compatibility/2006">
              <mc:Choice xmlns:v="urn:schemas-microsoft-com:vml" Requires="v">
                <p:oleObj spid="_x0000_s3103" name="Worksheet" r:id="rId4" imgW="7934241" imgH="4200532" progId="Excel.Sheet.12">
                  <p:embed/>
                </p:oleObj>
              </mc:Choice>
              <mc:Fallback>
                <p:oleObj name="Worksheet" r:id="rId4" imgW="7934241" imgH="4200532" progId="Excel.Sheet.12">
                  <p:embed/>
                  <p:pic>
                    <p:nvPicPr>
                      <p:cNvPr id="0" name=""/>
                      <p:cNvPicPr/>
                      <p:nvPr/>
                    </p:nvPicPr>
                    <p:blipFill>
                      <a:blip r:embed="rId5"/>
                      <a:stretch>
                        <a:fillRect/>
                      </a:stretch>
                    </p:blipFill>
                    <p:spPr>
                      <a:xfrm>
                        <a:off x="604838" y="1328738"/>
                        <a:ext cx="7934325" cy="4200525"/>
                      </a:xfrm>
                      <a:prstGeom prst="rect">
                        <a:avLst/>
                      </a:prstGeom>
                    </p:spPr>
                  </p:pic>
                </p:oleObj>
              </mc:Fallback>
            </mc:AlternateContent>
          </a:graphicData>
        </a:graphic>
      </p:graphicFrame>
    </p:spTree>
    <p:extLst>
      <p:ext uri="{BB962C8B-B14F-4D97-AF65-F5344CB8AC3E}">
        <p14:creationId xmlns:p14="http://schemas.microsoft.com/office/powerpoint/2010/main" val="874856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Mock-Crime Laboratory Studies</a:t>
            </a:r>
            <a:endParaRPr lang="en-US" dirty="0"/>
          </a:p>
        </p:txBody>
      </p:sp>
      <p:sp>
        <p:nvSpPr>
          <p:cNvPr id="3" name="Content Placeholder 2"/>
          <p:cNvSpPr>
            <a:spLocks noGrp="1"/>
          </p:cNvSpPr>
          <p:nvPr>
            <p:ph idx="1"/>
          </p:nvPr>
        </p:nvSpPr>
        <p:spPr/>
        <p:txBody>
          <a:bodyPr/>
          <a:lstStyle/>
          <a:p>
            <a:r>
              <a:rPr lang="en-US" dirty="0" smtClean="0"/>
              <a:t>100 participants tested using a target-present lineup</a:t>
            </a:r>
          </a:p>
          <a:p>
            <a:pPr lvl="1"/>
            <a:r>
              <a:rPr lang="en-US" dirty="0" smtClean="0"/>
              <a:t>Imagine that 58 pick the suspect </a:t>
            </a:r>
          </a:p>
          <a:p>
            <a:pPr lvl="1"/>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Correct ID rate = .58</a:t>
            </a:r>
          </a:p>
          <a:p>
            <a:pPr>
              <a:spcBef>
                <a:spcPts val="1800"/>
              </a:spcBef>
            </a:pPr>
            <a:r>
              <a:rPr lang="en-US" dirty="0"/>
              <a:t>100 participants are </a:t>
            </a:r>
            <a:r>
              <a:rPr lang="en-US" dirty="0" smtClean="0"/>
              <a:t>tested using a target-absent lineup</a:t>
            </a:r>
          </a:p>
          <a:p>
            <a:pPr lvl="1"/>
            <a:r>
              <a:rPr lang="en-US" dirty="0"/>
              <a:t>Imagine that </a:t>
            </a:r>
            <a:r>
              <a:rPr lang="en-US" dirty="0" smtClean="0"/>
              <a:t>43 </a:t>
            </a:r>
            <a:r>
              <a:rPr lang="en-US" dirty="0"/>
              <a:t>pick the suspect </a:t>
            </a:r>
            <a:endParaRPr lang="en-US" dirty="0" smtClean="0"/>
          </a:p>
          <a:p>
            <a:pPr lvl="1"/>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False ID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rate =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.43</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spcAft>
                <a:spcPts val="1800"/>
              </a:spcAft>
            </a:pPr>
            <a:endParaRPr lang="en-US" dirty="0"/>
          </a:p>
        </p:txBody>
      </p:sp>
    </p:spTree>
    <p:extLst>
      <p:ext uri="{BB962C8B-B14F-4D97-AF65-F5344CB8AC3E}">
        <p14:creationId xmlns:p14="http://schemas.microsoft.com/office/powerpoint/2010/main" val="2947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6" y="1675957"/>
            <a:ext cx="42005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517" y="2470852"/>
            <a:ext cx="17335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64735" y="1209305"/>
            <a:ext cx="2658140" cy="369332"/>
          </a:xfrm>
          <a:prstGeom prst="rect">
            <a:avLst/>
          </a:prstGeom>
          <a:noFill/>
        </p:spPr>
        <p:txBody>
          <a:bodyPr wrap="square" rtlCol="0">
            <a:spAutoFit/>
          </a:bodyPr>
          <a:lstStyle/>
          <a:p>
            <a:r>
              <a:rPr lang="en-US" dirty="0" smtClean="0">
                <a:ln w="10160">
                  <a:solidFill>
                    <a:schemeClr val="accent1"/>
                  </a:solidFill>
                  <a:prstDash val="solid"/>
                </a:ln>
                <a:solidFill>
                  <a:schemeClr val="accent2"/>
                </a:solidFill>
                <a:effectLst>
                  <a:outerShdw blurRad="38100" dist="32000" dir="5400000" algn="tl">
                    <a:srgbClr val="000000">
                      <a:alpha val="30000"/>
                    </a:srgbClr>
                  </a:outerShdw>
                </a:effectLst>
              </a:rPr>
              <a:t>Target-Present Lineup</a:t>
            </a:r>
            <a:endParaRPr lang="en-US" dirty="0">
              <a:ln w="10160">
                <a:solidFill>
                  <a:schemeClr val="accent1"/>
                </a:solidFill>
                <a:prstDash val="solid"/>
              </a:ln>
              <a:solidFill>
                <a:schemeClr val="accent2"/>
              </a:solidFill>
              <a:effectLst>
                <a:outerShdw blurRad="38100" dist="32000" dir="5400000" algn="tl">
                  <a:srgbClr val="000000">
                    <a:alpha val="30000"/>
                  </a:srgbClr>
                </a:outerShdw>
              </a:effectLst>
            </a:endParaRPr>
          </a:p>
        </p:txBody>
      </p:sp>
      <p:sp>
        <p:nvSpPr>
          <p:cNvPr id="6" name="TextBox 5"/>
          <p:cNvSpPr txBox="1"/>
          <p:nvPr/>
        </p:nvSpPr>
        <p:spPr>
          <a:xfrm>
            <a:off x="7576067" y="2549104"/>
            <a:ext cx="706696" cy="276999"/>
          </a:xfrm>
          <a:prstGeom prst="rect">
            <a:avLst/>
          </a:prstGeom>
          <a:noFill/>
        </p:spPr>
        <p:txBody>
          <a:bodyPr wrap="square" rtlCol="0">
            <a:spAutoFit/>
          </a:bodyPr>
          <a:lstStyle/>
          <a:p>
            <a:r>
              <a:rPr lang="en-US" sz="1200" b="1" dirty="0" smtClean="0">
                <a:solidFill>
                  <a:srgbClr val="00B050"/>
                </a:solidFill>
              </a:rPr>
              <a:t>(Guilty)</a:t>
            </a:r>
            <a:endParaRPr lang="en-US" sz="1200" b="1" dirty="0">
              <a:solidFill>
                <a:srgbClr val="00B050"/>
              </a:solidFill>
            </a:endParaRPr>
          </a:p>
        </p:txBody>
      </p:sp>
    </p:spTree>
    <p:extLst>
      <p:ext uri="{BB962C8B-B14F-4D97-AF65-F5344CB8AC3E}">
        <p14:creationId xmlns:p14="http://schemas.microsoft.com/office/powerpoint/2010/main" val="3632348547"/>
      </p:ext>
    </p:extLst>
  </p:cSld>
  <p:clrMapOvr>
    <a:masterClrMapping/>
  </p:clrMapOvr>
  <mc:AlternateContent xmlns:mc="http://schemas.openxmlformats.org/markup-compatibility/2006" xmlns:p14="http://schemas.microsoft.com/office/powerpoint/2010/main">
    <mc:Choice Requires="p14">
      <p:transition spd="slow" p14:dur="2000" advTm="40757"/>
    </mc:Choice>
    <mc:Fallback xmlns="">
      <p:transition spd="slow" advTm="4075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0" y="1690572"/>
            <a:ext cx="4200525" cy="332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935" y="2455125"/>
            <a:ext cx="17335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64735" y="1209305"/>
            <a:ext cx="2658140" cy="369332"/>
          </a:xfrm>
          <a:prstGeom prst="rect">
            <a:avLst/>
          </a:prstGeom>
          <a:noFill/>
        </p:spPr>
        <p:txBody>
          <a:bodyPr wrap="square" rtlCol="0">
            <a:spAutoFit/>
          </a:bodyPr>
          <a:lstStyle/>
          <a:p>
            <a:r>
              <a:rPr lang="en-US" dirty="0" smtClean="0">
                <a:ln w="10160">
                  <a:solidFill>
                    <a:schemeClr val="accent1"/>
                  </a:solidFill>
                  <a:prstDash val="solid"/>
                </a:ln>
                <a:solidFill>
                  <a:srgbClr val="00B0F0"/>
                </a:solidFill>
                <a:effectLst>
                  <a:outerShdw blurRad="38100" dist="32000" dir="5400000" algn="tl">
                    <a:srgbClr val="000000">
                      <a:alpha val="30000"/>
                    </a:srgbClr>
                  </a:outerShdw>
                </a:effectLst>
              </a:rPr>
              <a:t>Target-Absent Lineup</a:t>
            </a:r>
            <a:endParaRPr lang="en-US" dirty="0">
              <a:ln w="10160">
                <a:solidFill>
                  <a:schemeClr val="accent1"/>
                </a:solidFill>
                <a:prstDash val="solid"/>
              </a:ln>
              <a:solidFill>
                <a:srgbClr val="00B0F0"/>
              </a:solidFill>
              <a:effectLst>
                <a:outerShdw blurRad="38100" dist="32000" dir="5400000" algn="tl">
                  <a:srgbClr val="000000">
                    <a:alpha val="30000"/>
                  </a:srgbClr>
                </a:outerShdw>
              </a:effectLst>
            </a:endParaRPr>
          </a:p>
        </p:txBody>
      </p:sp>
      <p:sp>
        <p:nvSpPr>
          <p:cNvPr id="9" name="TextBox 8"/>
          <p:cNvSpPr txBox="1"/>
          <p:nvPr/>
        </p:nvSpPr>
        <p:spPr>
          <a:xfrm>
            <a:off x="7576066" y="2549104"/>
            <a:ext cx="919347" cy="276999"/>
          </a:xfrm>
          <a:prstGeom prst="rect">
            <a:avLst/>
          </a:prstGeom>
          <a:noFill/>
        </p:spPr>
        <p:txBody>
          <a:bodyPr wrap="square" rtlCol="0">
            <a:spAutoFit/>
          </a:bodyPr>
          <a:lstStyle/>
          <a:p>
            <a:r>
              <a:rPr lang="en-US" sz="1200" b="1" dirty="0" smtClean="0">
                <a:solidFill>
                  <a:srgbClr val="00B050"/>
                </a:solidFill>
              </a:rPr>
              <a:t>(Innocent)</a:t>
            </a:r>
            <a:endParaRPr lang="en-US" sz="1200" b="1" dirty="0">
              <a:solidFill>
                <a:srgbClr val="00B050"/>
              </a:solidFill>
            </a:endParaRPr>
          </a:p>
        </p:txBody>
      </p:sp>
    </p:spTree>
    <p:extLst>
      <p:ext uri="{BB962C8B-B14F-4D97-AF65-F5344CB8AC3E}">
        <p14:creationId xmlns:p14="http://schemas.microsoft.com/office/powerpoint/2010/main" val="2096612355"/>
      </p:ext>
    </p:extLst>
  </p:cSld>
  <p:clrMapOvr>
    <a:masterClrMapping/>
  </p:clrMapOvr>
  <mc:AlternateContent xmlns:mc="http://schemas.openxmlformats.org/markup-compatibility/2006" xmlns:p14="http://schemas.microsoft.com/office/powerpoint/2010/main">
    <mc:Choice Requires="p14">
      <p:transition spd="slow" p14:dur="2000" advTm="24372"/>
    </mc:Choice>
    <mc:Fallback xmlns="">
      <p:transition spd="slow" advTm="2437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2|5.5|1.1|1.1|3.8|0.6|0.4"/>
</p:tagLst>
</file>

<file path=ppt/tags/tag10.xml><?xml version="1.0" encoding="utf-8"?>
<p:tagLst xmlns:a="http://schemas.openxmlformats.org/drawingml/2006/main" xmlns:r="http://schemas.openxmlformats.org/officeDocument/2006/relationships" xmlns:p="http://schemas.openxmlformats.org/presentationml/2006/main">
  <p:tag name="TIMING" val="|0.8|11.3"/>
</p:tagLst>
</file>

<file path=ppt/tags/tag11.xml><?xml version="1.0" encoding="utf-8"?>
<p:tagLst xmlns:a="http://schemas.openxmlformats.org/drawingml/2006/main" xmlns:r="http://schemas.openxmlformats.org/officeDocument/2006/relationships" xmlns:p="http://schemas.openxmlformats.org/presentationml/2006/main">
  <p:tag name="TIMING" val="|3.2|1|2.1|0.5"/>
</p:tagLst>
</file>

<file path=ppt/tags/tag12.xml><?xml version="1.0" encoding="utf-8"?>
<p:tagLst xmlns:a="http://schemas.openxmlformats.org/drawingml/2006/main" xmlns:r="http://schemas.openxmlformats.org/officeDocument/2006/relationships" xmlns:p="http://schemas.openxmlformats.org/presentationml/2006/main">
  <p:tag name="TIMING" val="|26.1|0.7|0.6|0.5|0.5|0.5|0.4"/>
</p:tagLst>
</file>

<file path=ppt/tags/tag13.xml><?xml version="1.0" encoding="utf-8"?>
<p:tagLst xmlns:a="http://schemas.openxmlformats.org/drawingml/2006/main" xmlns:r="http://schemas.openxmlformats.org/officeDocument/2006/relationships" xmlns:p="http://schemas.openxmlformats.org/presentationml/2006/main">
  <p:tag name="TIMING" val="|9.5|0.4|0.4|0.4"/>
</p:tagLst>
</file>

<file path=ppt/tags/tag14.xml><?xml version="1.0" encoding="utf-8"?>
<p:tagLst xmlns:a="http://schemas.openxmlformats.org/drawingml/2006/main" xmlns:r="http://schemas.openxmlformats.org/officeDocument/2006/relationships" xmlns:p="http://schemas.openxmlformats.org/presentationml/2006/main">
  <p:tag name="TIMING" val="|9.5|0.4|0.4|0.4"/>
</p:tagLst>
</file>

<file path=ppt/tags/tag15.xml><?xml version="1.0" encoding="utf-8"?>
<p:tagLst xmlns:a="http://schemas.openxmlformats.org/drawingml/2006/main" xmlns:r="http://schemas.openxmlformats.org/officeDocument/2006/relationships" xmlns:p="http://schemas.openxmlformats.org/presentationml/2006/main">
  <p:tag name="TIMING" val="|0.8|11.3"/>
</p:tagLst>
</file>

<file path=ppt/tags/tag16.xml><?xml version="1.0" encoding="utf-8"?>
<p:tagLst xmlns:a="http://schemas.openxmlformats.org/drawingml/2006/main" xmlns:r="http://schemas.openxmlformats.org/officeDocument/2006/relationships" xmlns:p="http://schemas.openxmlformats.org/presentationml/2006/main">
  <p:tag name="TIMING" val="|3.2|1|2.1|0.5"/>
</p:tagLst>
</file>

<file path=ppt/tags/tag17.xml><?xml version="1.0" encoding="utf-8"?>
<p:tagLst xmlns:a="http://schemas.openxmlformats.org/drawingml/2006/main" xmlns:r="http://schemas.openxmlformats.org/officeDocument/2006/relationships" xmlns:p="http://schemas.openxmlformats.org/presentationml/2006/main">
  <p:tag name="TIMING" val="|26.1|0.7|0.6|0.5|0.5|0.5|0.4"/>
</p:tagLst>
</file>

<file path=ppt/tags/tag18.xml><?xml version="1.0" encoding="utf-8"?>
<p:tagLst xmlns:a="http://schemas.openxmlformats.org/drawingml/2006/main" xmlns:r="http://schemas.openxmlformats.org/officeDocument/2006/relationships" xmlns:p="http://schemas.openxmlformats.org/presentationml/2006/main">
  <p:tag name="TIMING" val="|9.5|0.4|0.4|0.4"/>
</p:tagLst>
</file>

<file path=ppt/tags/tag19.xml><?xml version="1.0" encoding="utf-8"?>
<p:tagLst xmlns:a="http://schemas.openxmlformats.org/drawingml/2006/main" xmlns:r="http://schemas.openxmlformats.org/officeDocument/2006/relationships" xmlns:p="http://schemas.openxmlformats.org/presentationml/2006/main">
  <p:tag name="TIMING" val="|21.5|0.5|0.5|8"/>
</p:tagLst>
</file>

<file path=ppt/tags/tag2.xml><?xml version="1.0" encoding="utf-8"?>
<p:tagLst xmlns:a="http://schemas.openxmlformats.org/drawingml/2006/main" xmlns:r="http://schemas.openxmlformats.org/officeDocument/2006/relationships" xmlns:p="http://schemas.openxmlformats.org/presentationml/2006/main">
  <p:tag name="TIMING" val="|1.1|3.2|5.5|1.1|1.1|3.8|0.6|0.4"/>
</p:tagLst>
</file>

<file path=ppt/tags/tag20.xml><?xml version="1.0" encoding="utf-8"?>
<p:tagLst xmlns:a="http://schemas.openxmlformats.org/drawingml/2006/main" xmlns:r="http://schemas.openxmlformats.org/officeDocument/2006/relationships" xmlns:p="http://schemas.openxmlformats.org/presentationml/2006/main">
  <p:tag name="TIMING" val="|1.3|0.9|0.5|0.4|0.4"/>
</p:tagLst>
</file>

<file path=ppt/tags/tag21.xml><?xml version="1.0" encoding="utf-8"?>
<p:tagLst xmlns:a="http://schemas.openxmlformats.org/drawingml/2006/main" xmlns:r="http://schemas.openxmlformats.org/officeDocument/2006/relationships" xmlns:p="http://schemas.openxmlformats.org/presentationml/2006/main">
  <p:tag name="TIMING" val="|0.3|0.4|0.3|0.3"/>
</p:tagLst>
</file>

<file path=ppt/tags/tag22.xml><?xml version="1.0" encoding="utf-8"?>
<p:tagLst xmlns:a="http://schemas.openxmlformats.org/drawingml/2006/main" xmlns:r="http://schemas.openxmlformats.org/officeDocument/2006/relationships" xmlns:p="http://schemas.openxmlformats.org/presentationml/2006/main">
  <p:tag name="TIMING" val="|18.9|0.9"/>
</p:tagLst>
</file>

<file path=ppt/tags/tag23.xml><?xml version="1.0" encoding="utf-8"?>
<p:tagLst xmlns:a="http://schemas.openxmlformats.org/drawingml/2006/main" xmlns:r="http://schemas.openxmlformats.org/officeDocument/2006/relationships" xmlns:p="http://schemas.openxmlformats.org/presentationml/2006/main">
  <p:tag name="TIMING" val="|0.3|0.3|0.3"/>
</p:tagLst>
</file>

<file path=ppt/tags/tag24.xml><?xml version="1.0" encoding="utf-8"?>
<p:tagLst xmlns:a="http://schemas.openxmlformats.org/drawingml/2006/main" xmlns:r="http://schemas.openxmlformats.org/officeDocument/2006/relationships" xmlns:p="http://schemas.openxmlformats.org/presentationml/2006/main">
  <p:tag name="TIMING" val="|6.8|0.7|0.2|0.1|0.1|0.1"/>
</p:tagLst>
</file>

<file path=ppt/tags/tag25.xml><?xml version="1.0" encoding="utf-8"?>
<p:tagLst xmlns:a="http://schemas.openxmlformats.org/drawingml/2006/main" xmlns:r="http://schemas.openxmlformats.org/officeDocument/2006/relationships" xmlns:p="http://schemas.openxmlformats.org/presentationml/2006/main">
  <p:tag name="TIMING" val="|0|0.1|0.1"/>
</p:tagLst>
</file>

<file path=ppt/tags/tag26.xml><?xml version="1.0" encoding="utf-8"?>
<p:tagLst xmlns:a="http://schemas.openxmlformats.org/drawingml/2006/main" xmlns:r="http://schemas.openxmlformats.org/officeDocument/2006/relationships" xmlns:p="http://schemas.openxmlformats.org/presentationml/2006/main">
  <p:tag name="TIMING" val="|3.2|6.5|0.5|6.|0.3|36.1|36.|9.1"/>
</p:tagLst>
</file>

<file path=ppt/tags/tag3.xml><?xml version="1.0" encoding="utf-8"?>
<p:tagLst xmlns:a="http://schemas.openxmlformats.org/drawingml/2006/main" xmlns:r="http://schemas.openxmlformats.org/officeDocument/2006/relationships" xmlns:p="http://schemas.openxmlformats.org/presentationml/2006/main">
  <p:tag name="TIMING" val="|7.9|14|4.4|13.9|6.5"/>
</p:tagLst>
</file>

<file path=ppt/tags/tag4.xml><?xml version="1.0" encoding="utf-8"?>
<p:tagLst xmlns:a="http://schemas.openxmlformats.org/drawingml/2006/main" xmlns:r="http://schemas.openxmlformats.org/officeDocument/2006/relationships" xmlns:p="http://schemas.openxmlformats.org/presentationml/2006/main">
  <p:tag name="TIMING" val="|7.9|14|4.4|13.9|6.5"/>
</p:tagLst>
</file>

<file path=ppt/tags/tag5.xml><?xml version="1.0" encoding="utf-8"?>
<p:tagLst xmlns:a="http://schemas.openxmlformats.org/drawingml/2006/main" xmlns:r="http://schemas.openxmlformats.org/officeDocument/2006/relationships" xmlns:p="http://schemas.openxmlformats.org/presentationml/2006/main">
  <p:tag name="TIMING" val="|6.2|9.1"/>
</p:tagLst>
</file>

<file path=ppt/tags/tag6.xml><?xml version="1.0" encoding="utf-8"?>
<p:tagLst xmlns:a="http://schemas.openxmlformats.org/drawingml/2006/main" xmlns:r="http://schemas.openxmlformats.org/officeDocument/2006/relationships" xmlns:p="http://schemas.openxmlformats.org/presentationml/2006/main">
  <p:tag name="TIMING" val="|0.8|11.2"/>
</p:tagLst>
</file>

<file path=ppt/tags/tag7.xml><?xml version="1.0" encoding="utf-8"?>
<p:tagLst xmlns:a="http://schemas.openxmlformats.org/drawingml/2006/main" xmlns:r="http://schemas.openxmlformats.org/officeDocument/2006/relationships" xmlns:p="http://schemas.openxmlformats.org/presentationml/2006/main">
  <p:tag name="TIMING" val="|15.5|5.1|12.9"/>
</p:tagLst>
</file>

<file path=ppt/tags/tag8.xml><?xml version="1.0" encoding="utf-8"?>
<p:tagLst xmlns:a="http://schemas.openxmlformats.org/drawingml/2006/main" xmlns:r="http://schemas.openxmlformats.org/officeDocument/2006/relationships" xmlns:p="http://schemas.openxmlformats.org/presentationml/2006/main">
  <p:tag name="TIMING" val="|4.3|7|1.4|1.1"/>
</p:tagLst>
</file>

<file path=ppt/tags/tag9.xml><?xml version="1.0" encoding="utf-8"?>
<p:tagLst xmlns:a="http://schemas.openxmlformats.org/drawingml/2006/main" xmlns:r="http://schemas.openxmlformats.org/officeDocument/2006/relationships" xmlns:p="http://schemas.openxmlformats.org/presentationml/2006/main">
  <p:tag name="TIMING" val="|1.9|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55520</TotalTime>
  <Words>1273</Words>
  <Application>Microsoft Office PowerPoint</Application>
  <PresentationFormat>On-screen Show (4:3)</PresentationFormat>
  <Paragraphs>267</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Clarity</vt:lpstr>
      <vt:lpstr>Document</vt:lpstr>
      <vt:lpstr>Worksheet</vt:lpstr>
      <vt:lpstr>Signal-detection theory and receiver operating characteristic (roc) analysis</vt:lpstr>
      <vt:lpstr>PowerPoint Presentation</vt:lpstr>
      <vt:lpstr>Eyewitness Identification Procedures</vt:lpstr>
      <vt:lpstr>Eyewitness Identification Procedures</vt:lpstr>
      <vt:lpstr>Mock-Crime Laboratory Studies</vt:lpstr>
      <vt:lpstr>Mock-Crime Laboratory Studies</vt:lpstr>
      <vt:lpstr>Mock-Crime Laboratory Studies</vt:lpstr>
      <vt:lpstr>PowerPoint Presentation</vt:lpstr>
      <vt:lpstr>PowerPoint Presentation</vt:lpstr>
      <vt:lpstr>Lindsay &amp; Wells (1985)</vt:lpstr>
      <vt:lpstr>Lindsay &amp; Wells (1985)</vt:lpstr>
      <vt:lpstr>Lindsay &amp; Wells (1985)</vt:lpstr>
      <vt:lpstr>Lindsay &amp; Wells (1985)</vt:lpstr>
      <vt:lpstr>Lindsay &amp; Wells (1985)</vt:lpstr>
      <vt:lpstr>PowerPoint Presentation</vt:lpstr>
      <vt:lpstr>Varying Response Bias from liberal to conservative</vt:lpstr>
      <vt:lpstr>Varying Response Bias from liberal to conservative</vt:lpstr>
      <vt:lpstr>Varying Response Bias from liberal to conservative</vt:lpstr>
      <vt:lpstr>Varying Response Bias from liberal to conservative</vt:lpstr>
      <vt:lpstr>Varying Response Bias from liberal to conservative</vt:lpstr>
      <vt:lpstr>PowerPoint Presentation</vt:lpstr>
      <vt:lpstr>PowerPoint Presentation</vt:lpstr>
      <vt:lpstr>PowerPoint Presentation</vt:lpstr>
      <vt:lpstr>PowerPoint Presentation</vt:lpstr>
      <vt:lpstr>PowerPoint Presentation</vt:lpstr>
      <vt:lpstr>PowerPoint Presentation</vt:lpstr>
      <vt:lpstr>Varying Response Bias from liberal to conservative</vt:lpstr>
      <vt:lpstr>Varying Response Bias from liberal to conservative</vt:lpstr>
      <vt:lpstr>Varying Response Bias from liberal to conservative</vt:lpstr>
      <vt:lpstr>Varying Response Bias from liberal to conservative</vt:lpstr>
      <vt:lpstr>PowerPoint Presentation</vt:lpstr>
      <vt:lpstr>The Concept of Discriminability</vt:lpstr>
      <vt:lpstr>The Concept of Discriminability</vt:lpstr>
      <vt:lpstr>Lindsay &amp; Wells (1985)</vt:lpstr>
      <vt:lpstr>Results from ROC Analysis (#1)</vt:lpstr>
      <vt:lpstr>Results from ROC Analysis (#2)</vt:lpstr>
      <vt:lpstr>Results from ROC Analysis (#3)</vt:lpstr>
      <vt:lpstr>Results from ROC Analysis (#4)</vt:lpstr>
      <vt:lpstr>Results from ROC Analysis (#5)</vt:lpstr>
      <vt:lpstr>PowerPoint Presentation</vt:lpstr>
      <vt:lpstr>PowerPoint Presentation</vt:lpstr>
      <vt:lpstr>Diagnosticity Ratio or ROC Analysis?</vt:lpstr>
      <vt:lpstr>What About Recent ROC Analyses?</vt:lpstr>
      <vt:lpstr>PowerPoint Presentation</vt:lpstr>
      <vt:lpstr>Collect Confidence Ratings</vt:lpstr>
      <vt:lpstr>Confidence Ratings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ROC Analysis</vt:lpstr>
      <vt:lpstr>PowerPoint Presentation</vt:lpstr>
      <vt:lpstr>Likelihood Ratio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Receiver Operating Characteristic Analysis in the Assessment in Eyewitness Memory</dc:title>
  <dc:creator>Laura Mickes</dc:creator>
  <cp:lastModifiedBy>John Wixted</cp:lastModifiedBy>
  <cp:revision>1459</cp:revision>
  <cp:lastPrinted>2013-03-09T06:03:00Z</cp:lastPrinted>
  <dcterms:created xsi:type="dcterms:W3CDTF">2011-11-20T03:40:17Z</dcterms:created>
  <dcterms:modified xsi:type="dcterms:W3CDTF">2016-10-03T20:47:34Z</dcterms:modified>
</cp:coreProperties>
</file>