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7"/>
  </p:notesMasterIdLst>
  <p:handoutMasterIdLst>
    <p:handoutMasterId r:id="rId58"/>
  </p:handoutMasterIdLst>
  <p:sldIdLst>
    <p:sldId id="256" r:id="rId2"/>
    <p:sldId id="485" r:id="rId3"/>
    <p:sldId id="484" r:id="rId4"/>
    <p:sldId id="486" r:id="rId5"/>
    <p:sldId id="487" r:id="rId6"/>
    <p:sldId id="488" r:id="rId7"/>
    <p:sldId id="489" r:id="rId8"/>
    <p:sldId id="490" r:id="rId9"/>
    <p:sldId id="415" r:id="rId10"/>
    <p:sldId id="449" r:id="rId11"/>
    <p:sldId id="392" r:id="rId12"/>
    <p:sldId id="437" r:id="rId13"/>
    <p:sldId id="491" r:id="rId14"/>
    <p:sldId id="492" r:id="rId15"/>
    <p:sldId id="493" r:id="rId16"/>
    <p:sldId id="494" r:id="rId17"/>
    <p:sldId id="407" r:id="rId18"/>
    <p:sldId id="450" r:id="rId19"/>
    <p:sldId id="451" r:id="rId20"/>
    <p:sldId id="452" r:id="rId21"/>
    <p:sldId id="453" r:id="rId22"/>
    <p:sldId id="454" r:id="rId23"/>
    <p:sldId id="455" r:id="rId24"/>
    <p:sldId id="456" r:id="rId25"/>
    <p:sldId id="457" r:id="rId26"/>
    <p:sldId id="458" r:id="rId27"/>
    <p:sldId id="495" r:id="rId28"/>
    <p:sldId id="459" r:id="rId29"/>
    <p:sldId id="460" r:id="rId30"/>
    <p:sldId id="461" r:id="rId31"/>
    <p:sldId id="462" r:id="rId32"/>
    <p:sldId id="463" r:id="rId33"/>
    <p:sldId id="464" r:id="rId34"/>
    <p:sldId id="465" r:id="rId35"/>
    <p:sldId id="466" r:id="rId36"/>
    <p:sldId id="467" r:id="rId37"/>
    <p:sldId id="497" r:id="rId38"/>
    <p:sldId id="498" r:id="rId39"/>
    <p:sldId id="496" r:id="rId40"/>
    <p:sldId id="468" r:id="rId41"/>
    <p:sldId id="469" r:id="rId42"/>
    <p:sldId id="470" r:id="rId43"/>
    <p:sldId id="471" r:id="rId44"/>
    <p:sldId id="472" r:id="rId45"/>
    <p:sldId id="473" r:id="rId46"/>
    <p:sldId id="474" r:id="rId47"/>
    <p:sldId id="475" r:id="rId48"/>
    <p:sldId id="476" r:id="rId49"/>
    <p:sldId id="477" r:id="rId50"/>
    <p:sldId id="478" r:id="rId51"/>
    <p:sldId id="479" r:id="rId52"/>
    <p:sldId id="480" r:id="rId53"/>
    <p:sldId id="481" r:id="rId54"/>
    <p:sldId id="482" r:id="rId55"/>
    <p:sldId id="483" r:id="rId56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33">
          <p15:clr>
            <a:srgbClr val="A4A3A4"/>
          </p15:clr>
        </p15:guide>
        <p15:guide id="2" pos="2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4" autoAdjust="0"/>
    <p:restoredTop sz="93813" autoAdjust="0"/>
  </p:normalViewPr>
  <p:slideViewPr>
    <p:cSldViewPr snapToGrid="0" snapToObjects="1" showGuides="1">
      <p:cViewPr>
        <p:scale>
          <a:sx n="80" d="100"/>
          <a:sy n="80" d="100"/>
        </p:scale>
        <p:origin x="-558" y="-3006"/>
      </p:cViewPr>
      <p:guideLst>
        <p:guide orient="horz" pos="4233"/>
        <p:guide pos="283"/>
      </p:guideLst>
    </p:cSldViewPr>
  </p:slideViewPr>
  <p:outlineViewPr>
    <p:cViewPr>
      <p:scale>
        <a:sx n="33" d="100"/>
        <a:sy n="33" d="100"/>
      </p:scale>
      <p:origin x="0" y="94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BA26A-220B-E040-9454-718426D2A634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B1E27-0F1F-0644-9860-9989FAA0A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52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9CA36-AE26-5A42-A1B1-3D691E30715A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0E5DC-6E82-2642-8557-7E4450B782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11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90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C76BCABD-B5E4-435C-AB37-4A7849DF6B64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F85B1-C2D5-3942-84B8-63EA23E100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53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F85B1-C2D5-3942-84B8-63EA23E100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53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77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54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77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DA3ED247-F9E2-4AB0-BF36-DF1DD55F23C0}" type="slidenum">
              <a:rPr lang="en-US" smtClean="0">
                <a:latin typeface="Arial" charset="0"/>
              </a:rPr>
              <a:pPr/>
              <a:t>16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923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B2EF1F43-1FE0-45DC-B6F4-1F6F3D5E01B6}" type="slidenum">
              <a:rPr lang="en-US" smtClean="0">
                <a:latin typeface="Arial" charset="0"/>
              </a:rPr>
              <a:pPr/>
              <a:t>17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6665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026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79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949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799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799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799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799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799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799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799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799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799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0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498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05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05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05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05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05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05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05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05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05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0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483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05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05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05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05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05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05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059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05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05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0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5692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059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059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059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05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05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69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56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08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94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575CE983-664A-422B-8AE9-39255A59F385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727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0905-1E0F-834D-A952-B30A848980ED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1288-6DCD-EE47-8433-9ECD99848E1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0905-1E0F-834D-A952-B30A848980ED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1288-6DCD-EE47-8433-9ECD99848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0905-1E0F-834D-A952-B30A848980ED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1288-6DCD-EE47-8433-9ECD99848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0905-1E0F-834D-A952-B30A848980ED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1288-6DCD-EE47-8433-9ECD99848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0905-1E0F-834D-A952-B30A848980ED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1288-6DCD-EE47-8433-9ECD99848E1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0905-1E0F-834D-A952-B30A848980ED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1288-6DCD-EE47-8433-9ECD99848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0905-1E0F-834D-A952-B30A848980ED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1288-6DCD-EE47-8433-9ECD99848E1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0905-1E0F-834D-A952-B30A848980ED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1288-6DCD-EE47-8433-9ECD99848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0905-1E0F-834D-A952-B30A848980ED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1288-6DCD-EE47-8433-9ECD99848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0905-1E0F-834D-A952-B30A848980ED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1288-6DCD-EE47-8433-9ECD99848E1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0905-1E0F-834D-A952-B30A848980ED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1288-6DCD-EE47-8433-9ECD99848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1D80905-1E0F-834D-A952-B30A848980ED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7C11288-6DCD-EE47-8433-9ECD99848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microsoft.com/office/2007/relationships/hdphoto" Target="../media/hdphoto5.wdp"/><Relationship Id="rId3" Type="http://schemas.openxmlformats.org/officeDocument/2006/relationships/notesSlide" Target="../notesSlides/notesSlide11.xml"/><Relationship Id="rId7" Type="http://schemas.microsoft.com/office/2007/relationships/hdphoto" Target="../media/hdphoto2.wdp"/><Relationship Id="rId12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1.jpe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microsoft.com/office/2007/relationships/hdphoto" Target="../media/hdphoto3.wdp"/><Relationship Id="rId1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microsoft.com/office/2007/relationships/hdphoto" Target="../media/hdphoto5.wdp"/><Relationship Id="rId3" Type="http://schemas.openxmlformats.org/officeDocument/2006/relationships/notesSlide" Target="../notesSlides/notesSlide12.xml"/><Relationship Id="rId7" Type="http://schemas.microsoft.com/office/2007/relationships/hdphoto" Target="../media/hdphoto2.wdp"/><Relationship Id="rId12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jpe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microsoft.com/office/2007/relationships/hdphoto" Target="../media/hdphoto3.wdp"/><Relationship Id="rId1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12" Type="http://schemas.microsoft.com/office/2007/relationships/hdphoto" Target="../media/hdphoto5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5" Type="http://schemas.openxmlformats.org/officeDocument/2006/relationships/image" Target="../media/image16.jp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3.jpeg"/><Relationship Id="rId1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9922"/>
            <a:ext cx="7848600" cy="844545"/>
          </a:xfrm>
        </p:spPr>
        <p:txBody>
          <a:bodyPr/>
          <a:lstStyle/>
          <a:p>
            <a:r>
              <a:rPr lang="en-US" sz="3200" dirty="0" smtClean="0"/>
              <a:t>Signal-detection theory and receiver operating characteristic (roc) analysis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507474" y="4026089"/>
            <a:ext cx="2115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 smtClean="0">
                <a:solidFill>
                  <a:schemeClr val="tx2"/>
                </a:solidFill>
              </a:rPr>
              <a:t>Psych 218 (Week 1)</a:t>
            </a:r>
          </a:p>
        </p:txBody>
      </p:sp>
    </p:spTree>
    <p:extLst>
      <p:ext uri="{BB962C8B-B14F-4D97-AF65-F5344CB8AC3E}">
        <p14:creationId xmlns:p14="http://schemas.microsoft.com/office/powerpoint/2010/main" val="284480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C00000"/>
                </a:solidFill>
              </a:rPr>
              <a:t>The Case of Ronald Cotton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1984,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college student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named Jennifer Thompson was raped </a:t>
            </a:r>
          </a:p>
          <a:p>
            <a:pP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Shortly thereafter, she picked Ronald Cotton out of a photo lineup</a:t>
            </a:r>
          </a:p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"I was absolutely, positively, without-a-doubt certain he was the man who raped me when I got on that witness stand and testified against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him. And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nobody was going to tell me any different."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Cotton was sentenced to life in prison plus 54 years, and he served almost 11 years in jail before being exonerated by DNA testing</a:t>
            </a:r>
          </a:p>
          <a:p>
            <a:pPr>
              <a:defRPr/>
            </a:pPr>
            <a:endParaRPr lang="en-US" sz="2000" dirty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400"/>
            <a:ext cx="308133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3925888"/>
            <a:ext cx="2965450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41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Eyewitness Identification Procedures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85738" y="2201872"/>
            <a:ext cx="2728625" cy="3214632"/>
            <a:chOff x="6198701" y="2220322"/>
            <a:chExt cx="2728625" cy="3214632"/>
          </a:xfrm>
        </p:grpSpPr>
        <p:sp>
          <p:nvSpPr>
            <p:cNvPr id="27" name="Rectangle 26"/>
            <p:cNvSpPr/>
            <p:nvPr/>
          </p:nvSpPr>
          <p:spPr>
            <a:xfrm>
              <a:off x="6198701" y="2220322"/>
              <a:ext cx="2728625" cy="3214632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Simultaneous Lineup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449242" y="2908184"/>
              <a:ext cx="2227543" cy="1801120"/>
              <a:chOff x="5522247" y="2014800"/>
              <a:chExt cx="2227543" cy="180112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96247" y="2014800"/>
                <a:ext cx="645976" cy="794571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96247" y="3021349"/>
                <a:ext cx="646545" cy="79457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03814" y="3021349"/>
                <a:ext cx="645976" cy="794571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03814" y="2014800"/>
                <a:ext cx="645976" cy="794571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aturation sat="3300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2247" y="2014800"/>
                <a:ext cx="645976" cy="794571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colorTemperature colorTemp="5300"/>
                        </a14:imgEffect>
                        <a14:imgEffect>
                          <a14:brightnessContrast bright="-20000"/>
                        </a14:imgEffect>
                      </a14:imgLayer>
                    </a14:imgProps>
                  </a:ext>
                </a:extLst>
              </a:blip>
              <a:srcRect l="10294" t="7778" r="16278" b="22258"/>
              <a:stretch/>
            </p:blipFill>
            <p:spPr>
              <a:xfrm>
                <a:off x="5522247" y="3021349"/>
                <a:ext cx="647157" cy="794571"/>
              </a:xfrm>
              <a:prstGeom prst="rect">
                <a:avLst/>
              </a:prstGeom>
            </p:spPr>
          </p:pic>
        </p:grpSp>
      </p:grpSp>
      <p:cxnSp>
        <p:nvCxnSpPr>
          <p:cNvPr id="23" name="Straight Arrow Connector 7"/>
          <p:cNvCxnSpPr>
            <a:cxnSpLocks noChangeShapeType="1"/>
          </p:cNvCxnSpPr>
          <p:nvPr/>
        </p:nvCxnSpPr>
        <p:spPr bwMode="auto">
          <a:xfrm flipH="1" flipV="1">
            <a:off x="3663822" y="3040354"/>
            <a:ext cx="935180" cy="45749"/>
          </a:xfrm>
          <a:prstGeom prst="straightConnector1">
            <a:avLst/>
          </a:prstGeom>
          <a:noFill/>
          <a:ln w="9525" algn="ctr">
            <a:solidFill>
              <a:schemeClr val="tx2">
                <a:lumMod val="75000"/>
              </a:schemeClr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4131412" y="2872416"/>
            <a:ext cx="19604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dirty="0" smtClean="0"/>
              <a:t>Suspect:</a:t>
            </a:r>
          </a:p>
          <a:p>
            <a:pPr algn="ctr"/>
            <a:r>
              <a:rPr lang="en-US" dirty="0" smtClean="0"/>
              <a:t>Innocent or Guilty?</a:t>
            </a:r>
            <a:endParaRPr lang="en-US" dirty="0"/>
          </a:p>
        </p:txBody>
      </p: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flipH="1" flipV="1">
            <a:off x="2082255" y="4797631"/>
            <a:ext cx="2727320" cy="958686"/>
          </a:xfrm>
          <a:prstGeom prst="straightConnector1">
            <a:avLst/>
          </a:prstGeom>
          <a:noFill/>
          <a:ln w="9525" algn="ctr">
            <a:solidFill>
              <a:schemeClr val="tx2">
                <a:lumMod val="75000"/>
              </a:schemeClr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391304" y="5756317"/>
            <a:ext cx="29422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dirty="0" smtClean="0"/>
              <a:t>Fillers:</a:t>
            </a:r>
          </a:p>
          <a:p>
            <a:pPr algn="ctr"/>
            <a:r>
              <a:rPr lang="en-US" dirty="0" smtClean="0"/>
              <a:t>All are known to be innocent</a:t>
            </a:r>
            <a:endParaRPr lang="en-US" dirty="0"/>
          </a:p>
        </p:txBody>
      </p: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 flipH="1" flipV="1">
            <a:off x="2083436" y="3684305"/>
            <a:ext cx="2726138" cy="2072012"/>
          </a:xfrm>
          <a:prstGeom prst="straightConnector1">
            <a:avLst/>
          </a:prstGeom>
          <a:noFill/>
          <a:ln w="9525" algn="ctr">
            <a:solidFill>
              <a:schemeClr val="tx2">
                <a:lumMod val="75000"/>
              </a:schemeClr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 flipH="1" flipV="1">
            <a:off x="2856824" y="4720311"/>
            <a:ext cx="1952750" cy="1036006"/>
          </a:xfrm>
          <a:prstGeom prst="straightConnector1">
            <a:avLst/>
          </a:prstGeom>
          <a:noFill/>
          <a:ln w="9525" algn="ctr">
            <a:solidFill>
              <a:schemeClr val="tx2">
                <a:lumMod val="75000"/>
              </a:schemeClr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 flipH="1" flipV="1">
            <a:off x="2766951" y="3684305"/>
            <a:ext cx="2042623" cy="2072012"/>
          </a:xfrm>
          <a:prstGeom prst="straightConnector1">
            <a:avLst/>
          </a:prstGeom>
          <a:noFill/>
          <a:ln w="9525" algn="ctr">
            <a:solidFill>
              <a:schemeClr val="tx2">
                <a:lumMod val="75000"/>
              </a:schemeClr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Arrow Connector 31"/>
          <p:cNvCxnSpPr>
            <a:cxnSpLocks noChangeShapeType="1"/>
          </p:cNvCxnSpPr>
          <p:nvPr/>
        </p:nvCxnSpPr>
        <p:spPr bwMode="auto">
          <a:xfrm flipH="1" flipV="1">
            <a:off x="3663822" y="4293568"/>
            <a:ext cx="1145752" cy="1462750"/>
          </a:xfrm>
          <a:prstGeom prst="straightConnector1">
            <a:avLst/>
          </a:prstGeom>
          <a:noFill/>
          <a:ln w="9525" algn="ctr">
            <a:solidFill>
              <a:schemeClr val="tx2">
                <a:lumMod val="75000"/>
              </a:schemeClr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10633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42"/>
    </mc:Choice>
    <mc:Fallback xmlns="">
      <p:transition spd="slow" advTm="212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Eyewitness Identification Procedures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591766" y="2220322"/>
            <a:ext cx="2728625" cy="32146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Sequential Lineup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632" y="3385167"/>
            <a:ext cx="645976" cy="794571"/>
          </a:xfrm>
          <a:prstGeom prst="rect">
            <a:avLst/>
          </a:prstGeom>
        </p:spPr>
      </p:pic>
      <p:pic>
        <p:nvPicPr>
          <p:cNvPr id="18" name="Picture 17"/>
          <p:cNvPicPr>
            <a:picLocks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632" y="3411903"/>
            <a:ext cx="646545" cy="7945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160" y="3415524"/>
            <a:ext cx="645976" cy="7945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632" y="3411903"/>
            <a:ext cx="645976" cy="7945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103" y="3415524"/>
            <a:ext cx="645976" cy="7945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53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10294" t="7778" r="16278" b="22258"/>
          <a:stretch/>
        </p:blipFill>
        <p:spPr>
          <a:xfrm>
            <a:off x="5615160" y="3415510"/>
            <a:ext cx="647157" cy="79457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185738" y="2201872"/>
            <a:ext cx="2728625" cy="3214632"/>
            <a:chOff x="6198701" y="2220322"/>
            <a:chExt cx="2728625" cy="3214632"/>
          </a:xfrm>
        </p:grpSpPr>
        <p:sp>
          <p:nvSpPr>
            <p:cNvPr id="27" name="Rectangle 26"/>
            <p:cNvSpPr/>
            <p:nvPr/>
          </p:nvSpPr>
          <p:spPr>
            <a:xfrm>
              <a:off x="6198701" y="2220322"/>
              <a:ext cx="2728625" cy="3214632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Simultaneous Lineup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449242" y="2908184"/>
              <a:ext cx="2227543" cy="1801120"/>
              <a:chOff x="5522247" y="2014800"/>
              <a:chExt cx="2227543" cy="180112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96247" y="2014800"/>
                <a:ext cx="645976" cy="794571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96247" y="3021349"/>
                <a:ext cx="646545" cy="79457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03814" y="3021349"/>
                <a:ext cx="645976" cy="794571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03814" y="2014800"/>
                <a:ext cx="645976" cy="794571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aturation sat="3300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2247" y="2014800"/>
                <a:ext cx="645976" cy="794571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colorTemperature colorTemp="5300"/>
                        </a14:imgEffect>
                        <a14:imgEffect>
                          <a14:brightnessContrast bright="-20000"/>
                        </a14:imgEffect>
                      </a14:imgLayer>
                    </a14:imgProps>
                  </a:ext>
                </a:extLst>
              </a:blip>
              <a:srcRect l="10294" t="7778" r="16278" b="22258"/>
              <a:stretch/>
            </p:blipFill>
            <p:spPr>
              <a:xfrm>
                <a:off x="5522247" y="3021349"/>
                <a:ext cx="647157" cy="794571"/>
              </a:xfrm>
              <a:prstGeom prst="rect">
                <a:avLst/>
              </a:prstGeom>
            </p:spPr>
          </p:pic>
        </p:grpSp>
      </p:grpSp>
      <p:cxnSp>
        <p:nvCxnSpPr>
          <p:cNvPr id="23" name="Straight Arrow Connector 7"/>
          <p:cNvCxnSpPr>
            <a:cxnSpLocks noChangeShapeType="1"/>
          </p:cNvCxnSpPr>
          <p:nvPr/>
        </p:nvCxnSpPr>
        <p:spPr bwMode="auto">
          <a:xfrm flipH="1" flipV="1">
            <a:off x="3663822" y="3040354"/>
            <a:ext cx="935180" cy="45749"/>
          </a:xfrm>
          <a:prstGeom prst="straightConnector1">
            <a:avLst/>
          </a:prstGeom>
          <a:noFill/>
          <a:ln w="9525" algn="ctr">
            <a:solidFill>
              <a:schemeClr val="tx2">
                <a:lumMod val="75000"/>
              </a:schemeClr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4131412" y="2872416"/>
            <a:ext cx="19604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dirty="0" smtClean="0"/>
              <a:t>Suspect:</a:t>
            </a:r>
          </a:p>
          <a:p>
            <a:pPr algn="ctr"/>
            <a:r>
              <a:rPr lang="en-US" dirty="0" smtClean="0"/>
              <a:t>Innocent or Guilty?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31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42"/>
    </mc:Choice>
    <mc:Fallback xmlns="">
      <p:transition spd="slow" advTm="212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Mock-Crime Laboratory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Each participant (n = 200) watches a simulated crime (e.g., a video of a young man stealing a laptop)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Followed by a lineup memory test:</a:t>
            </a:r>
          </a:p>
          <a:p>
            <a:pPr lvl="1"/>
            <a:r>
              <a:rPr lang="en-US" dirty="0" smtClean="0"/>
              <a:t>Half (n = 100) are then tested using a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target-present lineup</a:t>
            </a:r>
            <a:endParaRPr lang="en-US" dirty="0" smtClean="0"/>
          </a:p>
          <a:p>
            <a:pPr lvl="1">
              <a:spcAft>
                <a:spcPts val="1800"/>
              </a:spcAft>
            </a:pPr>
            <a:r>
              <a:rPr lang="en-US" dirty="0" smtClean="0"/>
              <a:t>The other half (n = 100) are tested using a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target-absent lineup</a:t>
            </a:r>
            <a:endParaRPr lang="en-US" dirty="0" smtClean="0"/>
          </a:p>
          <a:p>
            <a:r>
              <a:rPr lang="en-US" dirty="0" smtClean="0"/>
              <a:t>Advantages and disadvantages</a:t>
            </a:r>
          </a:p>
          <a:p>
            <a:pPr lvl="1"/>
            <a:r>
              <a:rPr lang="en-US" dirty="0" smtClean="0"/>
              <a:t>Main advantage: you know if the suspect is innocent or guilty </a:t>
            </a:r>
          </a:p>
          <a:p>
            <a:pPr lvl="1"/>
            <a:r>
              <a:rPr lang="en-US" dirty="0" smtClean="0"/>
              <a:t>Main disadvantage: lacks the realism of an actual crime</a:t>
            </a:r>
          </a:p>
          <a:p>
            <a:pPr marL="0" indent="0">
              <a:spcAft>
                <a:spcPts val="18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8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07275" y="1725545"/>
            <a:ext cx="2728625" cy="3214632"/>
            <a:chOff x="6198701" y="2220322"/>
            <a:chExt cx="2728625" cy="3214632"/>
          </a:xfrm>
        </p:grpSpPr>
        <p:sp>
          <p:nvSpPr>
            <p:cNvPr id="5" name="Rectangle 4"/>
            <p:cNvSpPr/>
            <p:nvPr/>
          </p:nvSpPr>
          <p:spPr>
            <a:xfrm>
              <a:off x="6198701" y="2220322"/>
              <a:ext cx="2728625" cy="3214632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Simultaneous Lineup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449242" y="2908184"/>
              <a:ext cx="2227543" cy="1801120"/>
              <a:chOff x="5522247" y="2014800"/>
              <a:chExt cx="2227543" cy="180112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96247" y="2014800"/>
                <a:ext cx="645976" cy="794571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96247" y="3021349"/>
                <a:ext cx="646545" cy="794571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03814" y="3021349"/>
                <a:ext cx="645976" cy="794571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03814" y="2014800"/>
                <a:ext cx="645976" cy="794571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3300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2247" y="2014800"/>
                <a:ext cx="645976" cy="794571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colorTemperature colorTemp="5300"/>
                        </a14:imgEffect>
                        <a14:imgEffect>
                          <a14:brightnessContrast bright="-20000"/>
                        </a14:imgEffect>
                      </a14:imgLayer>
                    </a14:imgProps>
                  </a:ext>
                </a:extLst>
              </a:blip>
              <a:srcRect l="10294" t="7778" r="16278" b="22258"/>
              <a:stretch/>
            </p:blipFill>
            <p:spPr>
              <a:xfrm>
                <a:off x="5522247" y="3021349"/>
                <a:ext cx="647157" cy="794571"/>
              </a:xfrm>
              <a:prstGeom prst="rect">
                <a:avLst/>
              </a:prstGeom>
            </p:spPr>
          </p:pic>
        </p:grpSp>
      </p:grpSp>
      <p:sp>
        <p:nvSpPr>
          <p:cNvPr id="13" name="Oval 12"/>
          <p:cNvSpPr/>
          <p:nvPr/>
        </p:nvSpPr>
        <p:spPr>
          <a:xfrm>
            <a:off x="6142981" y="3267545"/>
            <a:ext cx="836097" cy="110963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17654" y="1045026"/>
            <a:ext cx="25758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Target-present lineup</a:t>
            </a:r>
          </a:p>
          <a:p>
            <a:pPr algn="ctr"/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(n=100)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70778" y="1031026"/>
            <a:ext cx="27188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Target-absent lineup</a:t>
            </a:r>
          </a:p>
          <a:p>
            <a:pPr algn="ctr"/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(N=100)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325740" y="1725545"/>
            <a:ext cx="2728625" cy="3214632"/>
            <a:chOff x="1325740" y="1725545"/>
            <a:chExt cx="2728625" cy="3214632"/>
          </a:xfrm>
        </p:grpSpPr>
        <p:sp>
          <p:nvSpPr>
            <p:cNvPr id="15" name="Rectangle 14"/>
            <p:cNvSpPr/>
            <p:nvPr/>
          </p:nvSpPr>
          <p:spPr>
            <a:xfrm>
              <a:off x="1325740" y="1725545"/>
              <a:ext cx="2728625" cy="3214632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Simultaneous Lineup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576281" y="2413407"/>
              <a:ext cx="2227543" cy="1801120"/>
              <a:chOff x="1576281" y="2413407"/>
              <a:chExt cx="2227543" cy="1801120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0281" y="2413407"/>
                <a:ext cx="645976" cy="794571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7848" y="3419956"/>
                <a:ext cx="645976" cy="794571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7848" y="2413407"/>
                <a:ext cx="645976" cy="794571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3300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6281" y="2413407"/>
                <a:ext cx="645976" cy="794571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colorTemperature colorTemp="5300"/>
                        </a14:imgEffect>
                        <a14:imgEffect>
                          <a14:brightnessContrast bright="-20000"/>
                        </a14:imgEffect>
                      </a14:imgLayer>
                    </a14:imgProps>
                  </a:ext>
                </a:extLst>
              </a:blip>
              <a:srcRect l="10294" t="7778" r="16278" b="22258"/>
              <a:stretch/>
            </p:blipFill>
            <p:spPr>
              <a:xfrm>
                <a:off x="1576281" y="3419956"/>
                <a:ext cx="647157" cy="794571"/>
              </a:xfrm>
              <a:prstGeom prst="rect">
                <a:avLst/>
              </a:prstGeom>
            </p:spPr>
          </p:pic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295"/>
              <a:stretch/>
            </p:blipFill>
            <p:spPr>
              <a:xfrm>
                <a:off x="2342859" y="3418676"/>
                <a:ext cx="690201" cy="795528"/>
              </a:xfrm>
              <a:prstGeom prst="rect">
                <a:avLst/>
              </a:prstGeom>
            </p:spPr>
          </p:pic>
        </p:grpSp>
      </p:grpSp>
      <p:sp>
        <p:nvSpPr>
          <p:cNvPr id="23" name="Oval 22"/>
          <p:cNvSpPr/>
          <p:nvPr/>
        </p:nvSpPr>
        <p:spPr>
          <a:xfrm>
            <a:off x="2243523" y="3290329"/>
            <a:ext cx="836097" cy="110963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5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Mock-Crime Laboratory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 participants tested using a target-present lineup</a:t>
            </a:r>
          </a:p>
          <a:p>
            <a:pPr lvl="1"/>
            <a:r>
              <a:rPr lang="en-US" dirty="0" smtClean="0"/>
              <a:t>Imagine that 58 pick the suspect </a:t>
            </a:r>
          </a:p>
          <a:p>
            <a:pPr lvl="1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Correct ID rate = .58</a:t>
            </a:r>
          </a:p>
          <a:p>
            <a:pPr>
              <a:spcBef>
                <a:spcPts val="1800"/>
              </a:spcBef>
            </a:pPr>
            <a:r>
              <a:rPr lang="en-US" dirty="0"/>
              <a:t>100 participants are </a:t>
            </a:r>
            <a:r>
              <a:rPr lang="en-US" dirty="0" smtClean="0"/>
              <a:t>tested using a target-absent lineup</a:t>
            </a:r>
          </a:p>
          <a:p>
            <a:pPr lvl="1"/>
            <a:r>
              <a:rPr lang="en-US" dirty="0"/>
              <a:t>Imagine that </a:t>
            </a:r>
            <a:r>
              <a:rPr lang="en-US" dirty="0" smtClean="0"/>
              <a:t>43 </a:t>
            </a:r>
            <a:r>
              <a:rPr lang="en-US" dirty="0"/>
              <a:t>pick the suspect </a:t>
            </a:r>
            <a:endParaRPr lang="en-US" dirty="0" smtClean="0"/>
          </a:p>
          <a:p>
            <a:pPr lvl="1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False ID 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rate =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.43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spcAft>
                <a:spcPts val="1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40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C00000"/>
                </a:solidFill>
              </a:rPr>
              <a:t>Lindsay &amp; Wells (1985)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5259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en-US" b="1" dirty="0" smtClean="0"/>
              <a:t>Simultaneous lineup</a:t>
            </a:r>
          </a:p>
          <a:p>
            <a:pPr lvl="1">
              <a:buClrTx/>
              <a:buFont typeface="Wingdings" pitchFamily="2" charset="2"/>
              <a:buChar char="§"/>
              <a:defRPr/>
            </a:pPr>
            <a:r>
              <a:rPr lang="en-US" sz="2000" b="1" dirty="0" smtClean="0"/>
              <a:t>Correct ID rate =  0.58</a:t>
            </a:r>
          </a:p>
          <a:p>
            <a:pPr lvl="1">
              <a:buClrTx/>
              <a:buFont typeface="Wingdings" pitchFamily="2" charset="2"/>
              <a:buChar char="§"/>
              <a:defRPr/>
            </a:pPr>
            <a:r>
              <a:rPr lang="en-US" sz="2000" b="1" dirty="0" smtClean="0"/>
              <a:t>False ID rate   =    0.43</a:t>
            </a:r>
          </a:p>
          <a:p>
            <a:pPr eaLnBrk="1" hangingPunct="1">
              <a:spcBef>
                <a:spcPts val="2400"/>
              </a:spcBef>
              <a:buClrTx/>
              <a:buFont typeface="Wingdings" pitchFamily="2" charset="2"/>
              <a:buChar char="Ø"/>
              <a:defRPr/>
            </a:pPr>
            <a:r>
              <a:rPr lang="en-US" b="1" dirty="0" smtClean="0"/>
              <a:t>Sequential lineup</a:t>
            </a:r>
          </a:p>
          <a:p>
            <a:pPr lvl="1">
              <a:buClrTx/>
              <a:buFont typeface="Wingdings" pitchFamily="2" charset="2"/>
              <a:buChar char="§"/>
              <a:defRPr/>
            </a:pPr>
            <a:r>
              <a:rPr lang="en-US" sz="2000" b="1" dirty="0"/>
              <a:t>Correct ID rate =  </a:t>
            </a:r>
            <a:r>
              <a:rPr lang="en-US" sz="2000" b="1" dirty="0" smtClean="0"/>
              <a:t>0.50</a:t>
            </a:r>
            <a:endParaRPr lang="en-US" sz="2000" b="1" dirty="0"/>
          </a:p>
          <a:p>
            <a:pPr lvl="1">
              <a:spcAft>
                <a:spcPts val="1200"/>
              </a:spcAft>
              <a:buClrTx/>
              <a:buFont typeface="Wingdings" pitchFamily="2" charset="2"/>
              <a:buChar char="§"/>
              <a:defRPr/>
            </a:pPr>
            <a:r>
              <a:rPr lang="en-US" sz="2000" b="1" dirty="0"/>
              <a:t>False ID rate   =    </a:t>
            </a:r>
            <a:r>
              <a:rPr lang="en-US" sz="2000" b="1" dirty="0" smtClean="0"/>
              <a:t>0.17</a:t>
            </a:r>
            <a:endParaRPr lang="en-US" sz="2000" b="1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653051" y="2489626"/>
            <a:ext cx="5687" cy="14813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3500651" y="2489626"/>
            <a:ext cx="152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3506338" y="3967619"/>
            <a:ext cx="152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3653051" y="2119273"/>
            <a:ext cx="5687" cy="14676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3500651" y="2119273"/>
            <a:ext cx="152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3506338" y="3586906"/>
            <a:ext cx="152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758219" y="2115573"/>
            <a:ext cx="6475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b="1" dirty="0" smtClean="0">
                <a:latin typeface="Arial Narrow" pitchFamily="34" charset="0"/>
              </a:rPr>
              <a:t> .58</a:t>
            </a:r>
          </a:p>
          <a:p>
            <a:pPr>
              <a:lnSpc>
                <a:spcPts val="1200"/>
              </a:lnSpc>
            </a:pPr>
            <a:r>
              <a:rPr lang="en-US" b="1" dirty="0" smtClean="0">
                <a:latin typeface="Arial Narrow" pitchFamily="34" charset="0"/>
              </a:rPr>
              <a:t>——</a:t>
            </a:r>
          </a:p>
          <a:p>
            <a:pPr>
              <a:lnSpc>
                <a:spcPts val="1200"/>
              </a:lnSpc>
            </a:pPr>
            <a:r>
              <a:rPr lang="en-US" b="1" dirty="0" smtClean="0">
                <a:latin typeface="Arial Narrow" pitchFamily="34" charset="0"/>
              </a:rPr>
              <a:t> .43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95484" y="2891962"/>
            <a:ext cx="2587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Diagnosticity Ratio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 flipV="1">
            <a:off x="5105399" y="2374633"/>
            <a:ext cx="838200" cy="6116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5105399" y="3119925"/>
            <a:ext cx="838200" cy="6243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5" name="Right Brace 4"/>
          <p:cNvSpPr/>
          <p:nvPr/>
        </p:nvSpPr>
        <p:spPr>
          <a:xfrm>
            <a:off x="3441051" y="2032780"/>
            <a:ext cx="274320" cy="64008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/>
          <p:cNvSpPr/>
          <p:nvPr/>
        </p:nvSpPr>
        <p:spPr>
          <a:xfrm>
            <a:off x="3458981" y="3422304"/>
            <a:ext cx="274320" cy="64008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206185" y="3558146"/>
            <a:ext cx="76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= 2.94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00244" y="2177033"/>
            <a:ext cx="787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= 1.35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60694" y="3492688"/>
            <a:ext cx="6475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b="1" dirty="0" smtClean="0">
                <a:latin typeface="Arial Narrow" pitchFamily="34" charset="0"/>
              </a:rPr>
              <a:t> .50</a:t>
            </a:r>
          </a:p>
          <a:p>
            <a:pPr>
              <a:lnSpc>
                <a:spcPts val="1200"/>
              </a:lnSpc>
            </a:pPr>
            <a:r>
              <a:rPr lang="en-US" b="1" dirty="0" smtClean="0">
                <a:latin typeface="Arial Narrow" pitchFamily="34" charset="0"/>
              </a:rPr>
              <a:t>——</a:t>
            </a:r>
          </a:p>
          <a:p>
            <a:pPr>
              <a:lnSpc>
                <a:spcPts val="1200"/>
              </a:lnSpc>
            </a:pPr>
            <a:r>
              <a:rPr lang="en-US" b="1" dirty="0" smtClean="0">
                <a:latin typeface="Arial Narrow" pitchFamily="34" charset="0"/>
              </a:rPr>
              <a:t> .17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4700" y="4686300"/>
            <a:ext cx="734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Diagnosticity ratio = odds that identified suspect is guilty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825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5" grpId="0" animBg="1"/>
      <p:bldP spid="17" grpId="0" animBg="1"/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63"/>
          <a:stretch/>
        </p:blipFill>
        <p:spPr bwMode="auto">
          <a:xfrm>
            <a:off x="1481328" y="533398"/>
            <a:ext cx="6019800" cy="534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71" y="1483623"/>
            <a:ext cx="6132058" cy="439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2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does signal detection theory apply?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1. There </a:t>
            </a:r>
            <a:r>
              <a:rPr lang="en-US" sz="2800" dirty="0"/>
              <a:t>are two </a:t>
            </a:r>
            <a:r>
              <a:rPr lang="en-US" sz="2800" dirty="0" smtClean="0"/>
              <a:t>true states </a:t>
            </a:r>
            <a:r>
              <a:rPr lang="en-US" sz="2800" dirty="0"/>
              <a:t>of the </a:t>
            </a:r>
            <a:r>
              <a:rPr lang="en-US" sz="2800" dirty="0" smtClean="0"/>
              <a:t>world</a:t>
            </a:r>
          </a:p>
          <a:p>
            <a:pPr lvl="1"/>
            <a:r>
              <a:rPr lang="en-US" sz="1800" dirty="0" smtClean="0"/>
              <a:t>An enemy plane is either present or absent in the sky</a:t>
            </a:r>
            <a:endParaRPr lang="en-US" sz="1800" dirty="0"/>
          </a:p>
          <a:p>
            <a:pPr lvl="1"/>
            <a:r>
              <a:rPr lang="en-US" sz="1800" dirty="0" smtClean="0"/>
              <a:t>A disease </a:t>
            </a:r>
            <a:r>
              <a:rPr lang="en-US" sz="1800" dirty="0"/>
              <a:t>is either present or </a:t>
            </a:r>
            <a:r>
              <a:rPr lang="en-US" sz="1800" dirty="0" smtClean="0"/>
              <a:t>absent in a patient</a:t>
            </a:r>
            <a:endParaRPr lang="en-US" sz="1800" dirty="0"/>
          </a:p>
          <a:p>
            <a:pPr lvl="1"/>
            <a:r>
              <a:rPr lang="en-US" sz="1800" dirty="0" smtClean="0"/>
              <a:t>A guilty </a:t>
            </a:r>
            <a:r>
              <a:rPr lang="en-US" sz="1800" dirty="0"/>
              <a:t>suspect is either present or </a:t>
            </a:r>
            <a:r>
              <a:rPr lang="en-US" sz="1800" dirty="0" smtClean="0"/>
              <a:t>absent in a lineup</a:t>
            </a:r>
          </a:p>
          <a:p>
            <a:pPr lvl="1"/>
            <a:endParaRPr lang="en-US" sz="1800" dirty="0"/>
          </a:p>
          <a:p>
            <a:pPr marL="0" indent="0">
              <a:buNone/>
            </a:pPr>
            <a:r>
              <a:rPr lang="en-US" sz="2800" dirty="0" smtClean="0"/>
              <a:t>2. An imperfect diagnostic procedure is used to make 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    decision (the target is "present</a:t>
            </a:r>
            <a:r>
              <a:rPr lang="en-US" sz="2800" dirty="0"/>
              <a:t>" or "absent</a:t>
            </a:r>
            <a:r>
              <a:rPr lang="en-US" sz="2800" dirty="0" smtClean="0"/>
              <a:t>")</a:t>
            </a:r>
          </a:p>
          <a:p>
            <a:pPr lvl="1"/>
            <a:r>
              <a:rPr lang="en-US" sz="1800" dirty="0" smtClean="0"/>
              <a:t>An air-defense radar system</a:t>
            </a:r>
          </a:p>
          <a:p>
            <a:pPr lvl="1"/>
            <a:r>
              <a:rPr lang="en-US" sz="1800" dirty="0" smtClean="0"/>
              <a:t>A medical test</a:t>
            </a:r>
          </a:p>
          <a:p>
            <a:pPr lvl="1"/>
            <a:r>
              <a:rPr lang="en-US" sz="1800" dirty="0" smtClean="0"/>
              <a:t>An eyewitness presented with a lineup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3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632" y="1947672"/>
            <a:ext cx="3011487" cy="268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X 2 Table</a:t>
            </a:r>
            <a:endParaRPr lang="en-US" dirty="0"/>
          </a:p>
        </p:txBody>
      </p:sp>
      <p:sp>
        <p:nvSpPr>
          <p:cNvPr id="3" name="Oval 2"/>
          <p:cNvSpPr>
            <a:spLocks noChangeAspect="1"/>
          </p:cNvSpPr>
          <p:nvPr/>
        </p:nvSpPr>
        <p:spPr>
          <a:xfrm>
            <a:off x="3254883" y="3076575"/>
            <a:ext cx="730263" cy="3524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985146" y="2457450"/>
            <a:ext cx="729729" cy="342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3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56" y="1044169"/>
            <a:ext cx="7362651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0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632" y="1947672"/>
            <a:ext cx="3011487" cy="268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X 2 Table</a:t>
            </a:r>
            <a:endParaRPr lang="en-US" dirty="0"/>
          </a:p>
        </p:txBody>
      </p:sp>
      <p:sp>
        <p:nvSpPr>
          <p:cNvPr id="3" name="Oval 2"/>
          <p:cNvSpPr>
            <a:spLocks noChangeAspect="1"/>
          </p:cNvSpPr>
          <p:nvPr/>
        </p:nvSpPr>
        <p:spPr>
          <a:xfrm>
            <a:off x="3254883" y="3076575"/>
            <a:ext cx="730263" cy="3524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928121" y="2457450"/>
            <a:ext cx="729729" cy="342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632" y="1947672"/>
            <a:ext cx="3011487" cy="268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X 2 Table</a:t>
            </a:r>
            <a:endParaRPr lang="en-US" dirty="0"/>
          </a:p>
        </p:txBody>
      </p:sp>
      <p:sp>
        <p:nvSpPr>
          <p:cNvPr id="3" name="Oval 2"/>
          <p:cNvSpPr>
            <a:spLocks noChangeAspect="1"/>
          </p:cNvSpPr>
          <p:nvPr/>
        </p:nvSpPr>
        <p:spPr>
          <a:xfrm>
            <a:off x="3254883" y="3943350"/>
            <a:ext cx="730263" cy="3524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985146" y="2457450"/>
            <a:ext cx="729729" cy="342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6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632" y="1947672"/>
            <a:ext cx="3011487" cy="268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X 2 Table</a:t>
            </a:r>
            <a:endParaRPr lang="en-US" dirty="0"/>
          </a:p>
        </p:txBody>
      </p:sp>
      <p:sp>
        <p:nvSpPr>
          <p:cNvPr id="3" name="Oval 2"/>
          <p:cNvSpPr>
            <a:spLocks noChangeAspect="1"/>
          </p:cNvSpPr>
          <p:nvPr/>
        </p:nvSpPr>
        <p:spPr>
          <a:xfrm>
            <a:off x="3254882" y="3943350"/>
            <a:ext cx="730263" cy="3524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928121" y="2457450"/>
            <a:ext cx="729729" cy="342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1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632" y="1947672"/>
            <a:ext cx="3011487" cy="268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X 2 Table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31920" y="2800349"/>
            <a:ext cx="914400" cy="8858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35785" y="3694176"/>
            <a:ext cx="914400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3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632" y="1947672"/>
            <a:ext cx="3011487" cy="268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X 2 Table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35785" y="2800348"/>
            <a:ext cx="914400" cy="8858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21385" y="3685032"/>
            <a:ext cx="914400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9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632" y="1947672"/>
            <a:ext cx="3011487" cy="268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X 2 Table</a:t>
            </a:r>
            <a:endParaRPr lang="en-US" dirty="0"/>
          </a:p>
        </p:txBody>
      </p:sp>
      <p:sp>
        <p:nvSpPr>
          <p:cNvPr id="3" name="Oval 2"/>
          <p:cNvSpPr>
            <a:spLocks noChangeAspect="1"/>
          </p:cNvSpPr>
          <p:nvPr/>
        </p:nvSpPr>
        <p:spPr>
          <a:xfrm>
            <a:off x="3968496" y="3749040"/>
            <a:ext cx="782362" cy="6889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1546" y="4660900"/>
            <a:ext cx="196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Innocence Project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-240000" flipV="1">
            <a:off x="2741706" y="4389120"/>
            <a:ext cx="1335024" cy="4181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443" y="4831307"/>
            <a:ext cx="2006079" cy="1337386"/>
          </a:xfrm>
          <a:prstGeom prst="rect">
            <a:avLst/>
          </a:prstGeom>
        </p:spPr>
      </p:pic>
      <p:sp>
        <p:nvSpPr>
          <p:cNvPr id="8" name="Oval 7"/>
          <p:cNvSpPr>
            <a:spLocks noChangeAspect="1"/>
          </p:cNvSpPr>
          <p:nvPr/>
        </p:nvSpPr>
        <p:spPr>
          <a:xfrm>
            <a:off x="4892040" y="2898648"/>
            <a:ext cx="739329" cy="6510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810" y="1084613"/>
            <a:ext cx="1890600" cy="10672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810" y="2462122"/>
            <a:ext cx="1890600" cy="17593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71105" y="619546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Ronald Cotton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115810" y="746059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Ted Bundy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4835785" y="2800348"/>
            <a:ext cx="914400" cy="8858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21385" y="3685032"/>
            <a:ext cx="914400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6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8" grpId="1" animBg="1"/>
      <p:bldP spid="7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632" y="1947672"/>
            <a:ext cx="3011487" cy="268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X 2 Table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51546" y="4660900"/>
            <a:ext cx="196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Innocence Project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-240000" flipV="1">
            <a:off x="2741706" y="4389120"/>
            <a:ext cx="1335024" cy="4181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443" y="4831307"/>
            <a:ext cx="2006079" cy="13373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810" y="1084613"/>
            <a:ext cx="1890600" cy="10672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810" y="2462122"/>
            <a:ext cx="1890600" cy="17593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71105" y="619546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Ronald Cotton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115810" y="746059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Ted Bundy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4835785" y="2800348"/>
            <a:ext cx="914400" cy="8858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21385" y="3685032"/>
            <a:ext cx="914400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378585" y="3800475"/>
            <a:ext cx="0" cy="657225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292985" y="2888452"/>
            <a:ext cx="0" cy="658368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5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5.55556E-7 0.02824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632" y="1947672"/>
            <a:ext cx="3011487" cy="268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X 2 Table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51546" y="4660900"/>
            <a:ext cx="196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Innocence Project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-240000" flipV="1">
            <a:off x="2741706" y="4389120"/>
            <a:ext cx="1335024" cy="4181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443" y="4831307"/>
            <a:ext cx="2006079" cy="13373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810" y="1084613"/>
            <a:ext cx="1890600" cy="10672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810" y="2462122"/>
            <a:ext cx="1890600" cy="17593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71105" y="619546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Ronald Cotton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115810" y="746059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Ted Bundy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4835785" y="2800348"/>
            <a:ext cx="914400" cy="8858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21385" y="3685032"/>
            <a:ext cx="914400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378585" y="3800475"/>
            <a:ext cx="0" cy="657225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378610" y="2888452"/>
            <a:ext cx="0" cy="658368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25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632" y="1947672"/>
            <a:ext cx="3011487" cy="268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X 2 Table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959352" y="2811439"/>
            <a:ext cx="859536" cy="17647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3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Detection Theory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26664"/>
            <a:ext cx="360997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236974" y="3835936"/>
            <a:ext cx="2872854" cy="0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41749" y="3497382"/>
            <a:ext cx="3011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Continuous diagnostic signal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5224" y="4492228"/>
            <a:ext cx="387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of the reflected radio signal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24643" y="4531098"/>
            <a:ext cx="249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Blood glucose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83397" y="4531098"/>
            <a:ext cx="249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Memory strength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02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7" grpId="0"/>
      <p:bldP spid="7" grpId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3766" y="878774"/>
            <a:ext cx="7980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“In </a:t>
            </a:r>
            <a:r>
              <a:rPr lang="en-US" dirty="0"/>
              <a:t>the early 1950s, </a:t>
            </a:r>
            <a:r>
              <a:rPr lang="en-US" dirty="0" smtClean="0"/>
              <a:t>a well-established </a:t>
            </a:r>
            <a:r>
              <a:rPr lang="en-US" dirty="0"/>
              <a:t>mathematical theory of statistical </a:t>
            </a:r>
            <a:r>
              <a:rPr lang="en-US" dirty="0" smtClean="0"/>
              <a:t>decision was </a:t>
            </a:r>
            <a:r>
              <a:rPr lang="en-US" dirty="0"/>
              <a:t>used by electrical engineers as the basis for </a:t>
            </a:r>
            <a:r>
              <a:rPr lang="en-US" dirty="0" smtClean="0"/>
              <a:t>a theory </a:t>
            </a:r>
            <a:r>
              <a:rPr lang="en-US" dirty="0"/>
              <a:t>of an ideal detector—that is, a machine that </a:t>
            </a:r>
            <a:r>
              <a:rPr lang="en-US" dirty="0" smtClean="0"/>
              <a:t>would yield </a:t>
            </a:r>
            <a:r>
              <a:rPr lang="en-US" dirty="0"/>
              <a:t>the best possible performance at detecting faint </a:t>
            </a:r>
            <a:r>
              <a:rPr lang="en-US" dirty="0" smtClean="0"/>
              <a:t>signals in communication </a:t>
            </a:r>
            <a:r>
              <a:rPr lang="en-US" dirty="0"/>
              <a:t>networks (W. W. Peterson &amp; </a:t>
            </a:r>
            <a:r>
              <a:rPr lang="en-US" dirty="0" err="1" smtClean="0"/>
              <a:t>Birdsall</a:t>
            </a:r>
            <a:r>
              <a:rPr lang="en-US" dirty="0" smtClean="0"/>
              <a:t>, 1953).”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3766" y="2303812"/>
            <a:ext cx="7469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“Soon </a:t>
            </a:r>
            <a:r>
              <a:rPr lang="en-US" dirty="0"/>
              <a:t>after success of this effort had </a:t>
            </a:r>
            <a:r>
              <a:rPr lang="en-US" dirty="0" smtClean="0"/>
              <a:t>been demonstrated</a:t>
            </a:r>
            <a:r>
              <a:rPr lang="en-US" dirty="0"/>
              <a:t>, an engineer, Wilson P. Tanner, Jr., and </a:t>
            </a:r>
            <a:r>
              <a:rPr lang="en-US" dirty="0" smtClean="0"/>
              <a:t>a psychologist</a:t>
            </a:r>
            <a:r>
              <a:rPr lang="en-US" dirty="0"/>
              <a:t>, John A. </a:t>
            </a:r>
            <a:r>
              <a:rPr lang="en-US" dirty="0" err="1"/>
              <a:t>Swets</a:t>
            </a:r>
            <a:r>
              <a:rPr lang="en-US" dirty="0"/>
              <a:t>, proposed that human </a:t>
            </a:r>
            <a:r>
              <a:rPr lang="en-US" dirty="0" smtClean="0"/>
              <a:t>performance in </a:t>
            </a:r>
            <a:r>
              <a:rPr lang="en-US" dirty="0"/>
              <a:t>perceiving near-threshold stimuli might </a:t>
            </a:r>
            <a:r>
              <a:rPr lang="en-US" dirty="0" smtClean="0"/>
              <a:t>be described </a:t>
            </a:r>
            <a:r>
              <a:rPr lang="en-US" dirty="0"/>
              <a:t>by the signal detection (henceforth, SD) model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3766" y="3764478"/>
            <a:ext cx="7469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"Over </a:t>
            </a:r>
            <a:r>
              <a:rPr lang="en-US" dirty="0"/>
              <a:t>ensuing decades, the SD model, with only </a:t>
            </a:r>
            <a:r>
              <a:rPr lang="en-US" dirty="0" smtClean="0"/>
              <a:t>technical modifications </a:t>
            </a:r>
            <a:r>
              <a:rPr lang="en-US" dirty="0"/>
              <a:t>to accommodate particular </a:t>
            </a:r>
            <a:r>
              <a:rPr lang="en-US" dirty="0" smtClean="0"/>
              <a:t>applications, has </a:t>
            </a:r>
            <a:r>
              <a:rPr lang="en-US" dirty="0"/>
              <a:t>become almost universally accepted as a theoretical account of </a:t>
            </a:r>
            <a:r>
              <a:rPr lang="en-US" dirty="0" smtClean="0"/>
              <a:t>decision making </a:t>
            </a:r>
            <a:r>
              <a:rPr lang="en-US" dirty="0"/>
              <a:t>in research on perceptual </a:t>
            </a:r>
            <a:r>
              <a:rPr lang="en-US" dirty="0" smtClean="0"/>
              <a:t>detection and </a:t>
            </a:r>
            <a:r>
              <a:rPr lang="en-US" dirty="0"/>
              <a:t>recognition and in numerous extensions to </a:t>
            </a:r>
            <a:r>
              <a:rPr lang="en-US" dirty="0" smtClean="0"/>
              <a:t>applied domains </a:t>
            </a:r>
            <a:r>
              <a:rPr lang="en-US" dirty="0"/>
              <a:t>(</a:t>
            </a:r>
            <a:r>
              <a:rPr lang="en-US" dirty="0" err="1"/>
              <a:t>Swets</a:t>
            </a:r>
            <a:r>
              <a:rPr lang="en-US" dirty="0"/>
              <a:t>, 1988; </a:t>
            </a:r>
            <a:r>
              <a:rPr lang="en-US" dirty="0" err="1"/>
              <a:t>Swets</a:t>
            </a:r>
            <a:r>
              <a:rPr lang="en-US" dirty="0"/>
              <a:t>, Dawes, &amp; </a:t>
            </a:r>
            <a:r>
              <a:rPr lang="en-US" dirty="0" smtClean="0"/>
              <a:t>Monahan, 2000</a:t>
            </a:r>
            <a:r>
              <a:rPr lang="en-US" dirty="0" smtClean="0"/>
              <a:t>)."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6893" y="5452247"/>
            <a:ext cx="722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"This </a:t>
            </a:r>
            <a:r>
              <a:rPr lang="en-US" dirty="0"/>
              <a:t>development may well be regarded as the most towering achievement of basic psychological research of the last half century</a:t>
            </a:r>
            <a:r>
              <a:rPr lang="en-US" dirty="0" smtClean="0"/>
              <a:t>."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05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Detection Theory: Response Bias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26664"/>
            <a:ext cx="360997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91036" y="2040265"/>
            <a:ext cx="1945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“the guilty suspect is probably in the lineup”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8269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Detection Theory: Response Bias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2293408"/>
            <a:ext cx="3559175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3431969" y="2968831"/>
            <a:ext cx="3443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>
            <a:off x="2895600" y="2968831"/>
            <a:ext cx="3443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76353" y="2799554"/>
            <a:ext cx="1650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“present”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001981" y="2799553"/>
            <a:ext cx="825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“absent”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391036" y="2040265"/>
            <a:ext cx="1945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“the guilty suspect is probably in the lineup”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096161" y="4764415"/>
            <a:ext cx="2671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Liberal response bias</a:t>
            </a:r>
            <a:r>
              <a:rPr lang="en-US" sz="1400" dirty="0" smtClean="0">
                <a:solidFill>
                  <a:schemeClr val="tx2"/>
                </a:solidFill>
              </a:rPr>
              <a:t>:</a:t>
            </a:r>
          </a:p>
          <a:p>
            <a:r>
              <a:rPr lang="en-US" sz="1400" dirty="0" smtClean="0"/>
              <a:t>Identify even if confidence is low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3259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Detection Theory: Response Bias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26664"/>
            <a:ext cx="360997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7817" y="2040265"/>
            <a:ext cx="2148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“the guilty suspect may or may not be in the lineup”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4473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Detection Theory: Response Bias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2293408"/>
            <a:ext cx="3559175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4590288" y="2968829"/>
            <a:ext cx="3443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10800000">
            <a:off x="4050792" y="2968829"/>
            <a:ext cx="3443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949041" y="2799552"/>
            <a:ext cx="1650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“present”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154680" y="2799551"/>
            <a:ext cx="825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“absent”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497817" y="2040265"/>
            <a:ext cx="2148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“the guilty suspect may or may not be in the lineup”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426672" y="4764415"/>
            <a:ext cx="2671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D1282E"/>
                </a:solidFill>
              </a:rPr>
              <a:t>Neutral response bias</a:t>
            </a:r>
            <a:r>
              <a:rPr lang="en-US" sz="1400" dirty="0" smtClean="0">
                <a:solidFill>
                  <a:srgbClr val="D1282E"/>
                </a:solidFill>
              </a:rPr>
              <a:t>:</a:t>
            </a:r>
          </a:p>
          <a:p>
            <a:r>
              <a:rPr lang="en-US" sz="1400" dirty="0" smtClean="0"/>
              <a:t>Identify if confidence is fairly high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1958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Detection Theory: Response Bias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26664"/>
            <a:ext cx="360997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7645" y="2073600"/>
            <a:ext cx="2526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“too many innocent suspects have been misidentified”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9568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Detection Theory: Response Bias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2293408"/>
            <a:ext cx="3559175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5852160" y="2968829"/>
            <a:ext cx="3443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10800000">
            <a:off x="5312664" y="2968829"/>
            <a:ext cx="3443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208776" y="2799552"/>
            <a:ext cx="1650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“present”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416552" y="2799551"/>
            <a:ext cx="825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“absent”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647645" y="2073600"/>
            <a:ext cx="2526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“too many innocent suspects have been misidentified”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4756805"/>
            <a:ext cx="2924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D1282E"/>
                </a:solidFill>
              </a:rPr>
              <a:t>Conservative response bias</a:t>
            </a:r>
            <a:r>
              <a:rPr lang="en-US" sz="1400" dirty="0" smtClean="0">
                <a:solidFill>
                  <a:srgbClr val="D1282E"/>
                </a:solidFill>
              </a:rPr>
              <a:t>:</a:t>
            </a:r>
          </a:p>
          <a:p>
            <a:r>
              <a:rPr lang="en-US" sz="1400" dirty="0" smtClean="0"/>
              <a:t>Identify only if confidence is very high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1970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Detection Theory: Discriminability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91294" y="2234034"/>
            <a:ext cx="5676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Discriminability is the ability to tell the difference between the two states of the world (e.g., presence or absence of a disease)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91294" y="3606142"/>
            <a:ext cx="5676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higher discriminability is, the better able you are to correctly classify stimuli into their correct categories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31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Detection Theory: Discriminability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90127" y="186240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8749" y="18624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1149" y="2304963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1149" y="20148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4927" y="216720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1959" y="198253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7327" y="231960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7327" y="18624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8606" y="2047066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66169" y="179786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32340" y="213673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90480" y="242905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38571" y="238413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3149" y="27768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94927" y="2655101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8261" y="259213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30216" y="170723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5296" y="232139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30216" y="2833646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68606" y="240746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81682" y="2914054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14791" y="287134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92532" y="2871341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73226" y="222616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33317" y="2720689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10100" y="196172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66660" y="1982534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30304" y="173743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64644" y="311483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24060" y="256879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24179" y="226455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30304" y="305600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10426" y="2959025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17235" y="308569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23337" y="263388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19074" y="274255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73722" y="311741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79295" y="261187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48298" y="2047066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09908" y="175036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55259" y="471638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81500" y="4808631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85116" y="448509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80632" y="477779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33032" y="447299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51874" y="440845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876185" y="503964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00636" y="5111866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61794" y="4623965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622277" y="487316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869831" y="445559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333032" y="507886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664605" y="4808631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558943" y="5090824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918554" y="482492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605462" y="509082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180164" y="453172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 flipH="1">
            <a:off x="2788013" y="3425339"/>
            <a:ext cx="545340" cy="1078492"/>
          </a:xfrm>
          <a:prstGeom prst="straightConnector1">
            <a:avLst/>
          </a:prstGeom>
          <a:ln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5310100" y="3486742"/>
            <a:ext cx="765856" cy="952557"/>
          </a:xfrm>
          <a:prstGeom prst="straightConnector1">
            <a:avLst/>
          </a:prstGeom>
          <a:ln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01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2" grpId="0"/>
      <p:bldP spid="54" grpId="0"/>
      <p:bldP spid="56" grpId="0"/>
      <p:bldP spid="59" grpId="0"/>
      <p:bldP spid="61" grpId="0"/>
      <p:bldP spid="62" grpId="0"/>
      <p:bldP spid="63" grpId="0"/>
      <p:bldP spid="64" grpId="0"/>
      <p:bldP spid="65" grpId="0"/>
      <p:bldP spid="71" grpId="0"/>
      <p:bldP spid="75" grpId="0"/>
      <p:bldP spid="82" grpId="0"/>
      <p:bldP spid="8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Detection Theory: Discriminability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90127" y="186240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8749" y="18624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1149" y="2304963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1149" y="20148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4927" y="216720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1959" y="198253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7327" y="231960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7327" y="18624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8606" y="2047066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66169" y="179786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32340" y="213673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90480" y="242905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38571" y="238413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3149" y="27768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94927" y="2655101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8261" y="259213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30216" y="170723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5296" y="232139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30216" y="2833646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68606" y="240746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81682" y="2914054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14791" y="287134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92532" y="2871341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73226" y="222616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33317" y="2720689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10100" y="196172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66660" y="1982534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30304" y="173743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64644" y="311483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24060" y="256879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24179" y="226455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30304" y="305600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10426" y="2959025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17235" y="308569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23337" y="263388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19074" y="274255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73722" y="311741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79295" y="261187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48298" y="2047066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09908" y="175036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875832" y="447299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55259" y="471638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81500" y="4808631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85116" y="448509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80632" y="477779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157664" y="459312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33032" y="493019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33032" y="447299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54311" y="4657656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51874" y="440845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03088" y="4715056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876185" y="503964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24276" y="499472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438854" y="538739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00636" y="5111866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03966" y="520272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741041" y="482740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851001" y="493198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869831" y="445559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554311" y="501805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217821" y="4390094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700496" y="548193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198241" y="5328106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358931" y="483675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739026" y="5177454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824947" y="480863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372369" y="4439299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780063" y="547010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870353" y="5571597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087476" y="532695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372369" y="4905981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564239" y="512931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131441" y="5509597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102940" y="569628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940769" y="5326399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730000" y="557619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479431" y="5574175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020991" y="475942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654007" y="4503831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897535" y="438070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 flipH="1">
            <a:off x="2788013" y="3425339"/>
            <a:ext cx="545340" cy="1078492"/>
          </a:xfrm>
          <a:prstGeom prst="straightConnector1">
            <a:avLst/>
          </a:prstGeom>
          <a:ln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5310100" y="3486742"/>
            <a:ext cx="765856" cy="952557"/>
          </a:xfrm>
          <a:prstGeom prst="straightConnector1">
            <a:avLst/>
          </a:prstGeom>
          <a:ln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01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Detection Theory: Discriminability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877" y="3026664"/>
            <a:ext cx="360997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52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C00000"/>
                </a:solidFill>
              </a:rPr>
              <a:t>Green &amp; </a:t>
            </a:r>
            <a:r>
              <a:rPr lang="en-US" sz="3600" dirty="0" err="1">
                <a:solidFill>
                  <a:srgbClr val="C00000"/>
                </a:solidFill>
              </a:rPr>
              <a:t>S</a:t>
            </a:r>
            <a:r>
              <a:rPr lang="en-US" sz="3600" dirty="0" err="1" smtClean="0">
                <a:solidFill>
                  <a:srgbClr val="C00000"/>
                </a:solidFill>
              </a:rPr>
              <a:t>wets</a:t>
            </a:r>
            <a:r>
              <a:rPr lang="en-US" sz="3600" dirty="0" smtClean="0">
                <a:solidFill>
                  <a:srgbClr val="C00000"/>
                </a:solidFill>
              </a:rPr>
              <a:t> (1966)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095" y="1753157"/>
            <a:ext cx="2501865" cy="374904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9633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Detection Theory: Discriminability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76" y="2386584"/>
            <a:ext cx="4257675" cy="191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1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Detection Theory: Discriminability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007" y="2381674"/>
            <a:ext cx="4249737" cy="191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50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Detection Theory: Discriminability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76" y="2386584"/>
            <a:ext cx="4778375" cy="191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07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007" y="2381674"/>
            <a:ext cx="4770437" cy="191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Detection Theory: Discriminability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180114" y="2682957"/>
            <a:ext cx="653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80114" y="2629519"/>
            <a:ext cx="0" cy="106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33257" y="2629519"/>
            <a:ext cx="0" cy="106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68812" y="2206628"/>
            <a:ext cx="15137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D1282E"/>
                </a:solidFill>
              </a:rPr>
              <a:t>Discriminability</a:t>
            </a:r>
            <a:endParaRPr lang="en-US" sz="1600" b="1" dirty="0">
              <a:solidFill>
                <a:srgbClr val="D1282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34100" y="1566845"/>
            <a:ext cx="2476500" cy="1169551"/>
          </a:xfrm>
          <a:prstGeom prst="rect">
            <a:avLst/>
          </a:prstGeom>
          <a:noFill/>
          <a:ln>
            <a:solidFill>
              <a:srgbClr val="D1282E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degree to which the memory signals associated with innocent and guilty suspects are separated using a particular diagnostic procedure</a:t>
            </a:r>
            <a:endParaRPr lang="en-US" sz="1400" dirty="0"/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5282568" y="2360517"/>
            <a:ext cx="641982" cy="153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16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31520"/>
            <a:ext cx="323909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131" y="1313882"/>
            <a:ext cx="1945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1282E"/>
                </a:solidFill>
              </a:rPr>
              <a:t>Liberal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03262" y="3246567"/>
            <a:ext cx="2148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1282E"/>
                </a:solidFill>
              </a:rPr>
              <a:t>Neutral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96910" y="5258247"/>
            <a:ext cx="2526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1282E"/>
                </a:solidFill>
              </a:rPr>
              <a:t>Conservative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0132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31520"/>
            <a:ext cx="323909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131" y="1313882"/>
            <a:ext cx="19457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1282E"/>
                </a:solidFill>
              </a:rPr>
              <a:t>Liberal: </a:t>
            </a:r>
            <a:r>
              <a:rPr lang="en-US" sz="1400" dirty="0" smtClean="0"/>
              <a:t>“the guilty suspect is probably in the lineup”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9802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07678" y="1267715"/>
            <a:ext cx="204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Correct ID Rate = 0.98</a:t>
            </a:r>
            <a:endParaRPr lang="en-US" sz="1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31520"/>
            <a:ext cx="323909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131" y="1313882"/>
            <a:ext cx="19457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1282E"/>
                </a:solidFill>
              </a:rPr>
              <a:t>Liberal: </a:t>
            </a:r>
            <a:r>
              <a:rPr lang="en-US" sz="1400" dirty="0" smtClean="0"/>
              <a:t>“the guilty suspect is probably in the lineup”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8883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07678" y="1267715"/>
            <a:ext cx="2090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Correct ID Rate = 0.98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507678" y="1575492"/>
            <a:ext cx="2090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False ID Rate = 0.50</a:t>
            </a:r>
            <a:endParaRPr lang="en-US" sz="1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31520"/>
            <a:ext cx="323909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131" y="1313882"/>
            <a:ext cx="19457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1282E"/>
                </a:solidFill>
              </a:rPr>
              <a:t>Liberal: </a:t>
            </a:r>
            <a:r>
              <a:rPr lang="en-US" sz="1400" dirty="0" smtClean="0"/>
              <a:t>“the guilty suspect is probably in the lineup”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7544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31520"/>
            <a:ext cx="323909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3262" y="3246567"/>
            <a:ext cx="21483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1282E"/>
                </a:solidFill>
              </a:rPr>
              <a:t>Neutral: </a:t>
            </a:r>
            <a:r>
              <a:rPr lang="en-US" sz="1400" dirty="0" smtClean="0"/>
              <a:t>“the guilty suspect may or may not be the lineup”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18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07678" y="3200400"/>
            <a:ext cx="2168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Correct ID Rate = 0.84</a:t>
            </a:r>
            <a:endParaRPr lang="en-US" sz="1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31520"/>
            <a:ext cx="323909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3262" y="3246567"/>
            <a:ext cx="21483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1282E"/>
                </a:solidFill>
              </a:rPr>
              <a:t>Neutral: </a:t>
            </a:r>
            <a:r>
              <a:rPr lang="en-US" sz="1400" dirty="0" smtClean="0"/>
              <a:t>“the guilty suspect may or may not be the lineup”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0545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wixted\OneDrive\Documents\Talks\NAS 2015\Obuchowski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090" y="755507"/>
            <a:ext cx="661689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01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07678" y="3474720"/>
            <a:ext cx="2090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/>
                <a:cs typeface="Calibri"/>
              </a:rPr>
              <a:t>False ID Rate = 0.16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7678" y="3200400"/>
            <a:ext cx="2179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/>
                <a:cs typeface="Calibri"/>
              </a:rPr>
              <a:t>Correct ID Rate = 0.84</a:t>
            </a:r>
            <a:endParaRPr lang="en-US" sz="1400" dirty="0">
              <a:latin typeface="Calibri"/>
              <a:cs typeface="Calibri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31520"/>
            <a:ext cx="323909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3262" y="3246567"/>
            <a:ext cx="21483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1282E"/>
                </a:solidFill>
              </a:rPr>
              <a:t>Neutral: </a:t>
            </a:r>
            <a:r>
              <a:rPr lang="en-US" sz="1400" dirty="0" smtClean="0"/>
              <a:t>“the guilty suspect may or may not be the lineup”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4003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31520"/>
            <a:ext cx="323909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910" y="5258247"/>
            <a:ext cx="25265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1282E"/>
                </a:solidFill>
              </a:rPr>
              <a:t>Conservative: </a:t>
            </a:r>
            <a:r>
              <a:rPr lang="en-US" sz="1400" dirty="0" smtClean="0"/>
              <a:t>“do not make an ID unless you are certain of being correct”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9262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07678" y="5212080"/>
            <a:ext cx="2146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/>
                <a:cs typeface="Calibri"/>
              </a:rPr>
              <a:t>Correct ID Rate = 0.50</a:t>
            </a:r>
            <a:endParaRPr lang="en-US" sz="1400" dirty="0">
              <a:latin typeface="Calibri"/>
              <a:cs typeface="Calibri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31520"/>
            <a:ext cx="323909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910" y="5258247"/>
            <a:ext cx="25265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1282E"/>
                </a:solidFill>
              </a:rPr>
              <a:t>Conservative: </a:t>
            </a:r>
            <a:r>
              <a:rPr lang="en-US" sz="1400" dirty="0" smtClean="0"/>
              <a:t>“do not make an ID unless you are certain of being correct”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2471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07678" y="5212080"/>
            <a:ext cx="2244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/>
                <a:cs typeface="Calibri"/>
              </a:rPr>
              <a:t>Correct ID Rate = 0.50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7678" y="5486400"/>
            <a:ext cx="2090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/>
                <a:cs typeface="Calibri"/>
              </a:rPr>
              <a:t>False ID Rate = 0.02</a:t>
            </a:r>
            <a:endParaRPr lang="en-US" sz="1400" dirty="0">
              <a:latin typeface="Calibri"/>
              <a:cs typeface="Calibri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31520"/>
            <a:ext cx="323909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6910" y="5258247"/>
            <a:ext cx="25265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1282E"/>
                </a:solidFill>
              </a:rPr>
              <a:t>Conservative: </a:t>
            </a:r>
            <a:r>
              <a:rPr lang="en-US" sz="1400" dirty="0" smtClean="0"/>
              <a:t>“do not make an ID unless you are certain of being correct”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4000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995" y="2273736"/>
            <a:ext cx="2372045" cy="2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4417621" y="2449561"/>
            <a:ext cx="2458192" cy="99553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297680" y="2801068"/>
            <a:ext cx="2061556" cy="673652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417621" y="3474720"/>
            <a:ext cx="1674421" cy="1026028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92042" y="1765162"/>
            <a:ext cx="2039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Receiver Operating Characteristic (ROC)</a:t>
            </a:r>
            <a:endParaRPr lang="en-US" sz="1600" dirty="0"/>
          </a:p>
        </p:txBody>
      </p:sp>
      <p:grpSp>
        <p:nvGrpSpPr>
          <p:cNvPr id="9" name="Group 8"/>
          <p:cNvGrpSpPr/>
          <p:nvPr/>
        </p:nvGrpSpPr>
        <p:grpSpPr>
          <a:xfrm>
            <a:off x="917273" y="764976"/>
            <a:ext cx="5590405" cy="5486400"/>
            <a:chOff x="917273" y="764976"/>
            <a:chExt cx="5590405" cy="5486400"/>
          </a:xfrm>
        </p:grpSpPr>
        <p:sp>
          <p:nvSpPr>
            <p:cNvPr id="3" name="TextBox 2"/>
            <p:cNvSpPr txBox="1"/>
            <p:nvPr/>
          </p:nvSpPr>
          <p:spPr>
            <a:xfrm>
              <a:off x="4417621" y="1168295"/>
              <a:ext cx="20900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alibri"/>
                  <a:cs typeface="Calibri"/>
                </a:rPr>
                <a:t>Correct ID Rate = 0.98</a:t>
              </a:r>
              <a:endParaRPr lang="en-US" sz="1400" dirty="0">
                <a:latin typeface="Calibri"/>
                <a:cs typeface="Calibri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417621" y="1476072"/>
              <a:ext cx="20900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alibri"/>
                  <a:cs typeface="Calibri"/>
                </a:rPr>
                <a:t>False ID Rate = 0.50</a:t>
              </a:r>
              <a:endParaRPr lang="en-US" sz="1400" dirty="0">
                <a:latin typeface="Calibri"/>
                <a:cs typeface="Calibri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17621" y="3628608"/>
              <a:ext cx="20900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alibri"/>
                  <a:cs typeface="Calibri"/>
                </a:rPr>
                <a:t>False ID Rate = 0.16</a:t>
              </a:r>
              <a:endParaRPr lang="en-US" sz="1400" dirty="0">
                <a:latin typeface="Calibri"/>
                <a:cs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17621" y="3354288"/>
              <a:ext cx="19416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alibri"/>
                  <a:cs typeface="Calibri"/>
                </a:rPr>
                <a:t>Correct ID Rate = 0.84</a:t>
              </a:r>
              <a:endParaRPr lang="en-US" sz="1400" dirty="0">
                <a:latin typeface="Calibri"/>
                <a:cs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17621" y="5212079"/>
              <a:ext cx="19416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alibri"/>
                  <a:cs typeface="Calibri"/>
                </a:rPr>
                <a:t>Correct ID Rate = 0.50</a:t>
              </a:r>
              <a:endParaRPr lang="en-US" sz="1400" dirty="0">
                <a:latin typeface="Calibri"/>
                <a:cs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17621" y="5486399"/>
              <a:ext cx="20900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alibri"/>
                  <a:cs typeface="Calibri"/>
                </a:rPr>
                <a:t>False ID Rate = 0.02</a:t>
              </a:r>
              <a:endParaRPr lang="en-US" sz="1400" dirty="0">
                <a:latin typeface="Calibri"/>
                <a:cs typeface="Calibri"/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273" y="764976"/>
              <a:ext cx="3239091" cy="5486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Oval 18"/>
          <p:cNvSpPr/>
          <p:nvPr/>
        </p:nvSpPr>
        <p:spPr>
          <a:xfrm>
            <a:off x="5498275" y="2605839"/>
            <a:ext cx="398813" cy="14968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5400000">
            <a:off x="6789221" y="3858768"/>
            <a:ext cx="398813" cy="14968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1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-0.07587 -4.07407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9" grpId="0" animBg="1"/>
      <p:bldP spid="19" grpId="1" animBg="1"/>
      <p:bldP spid="20" grpId="0" animBg="1"/>
      <p:bldP spid="20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Receiver Operating Characteristic Analysis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15" y="1680210"/>
            <a:ext cx="3249476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489" y="1524000"/>
            <a:ext cx="2108484" cy="21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15" y="4042394"/>
            <a:ext cx="3086304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489" y="3729693"/>
            <a:ext cx="2108484" cy="21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6127668" y="2078182"/>
            <a:ext cx="451262" cy="3792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355080" y="4526280"/>
            <a:ext cx="225631" cy="1896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442160" y="2098060"/>
            <a:ext cx="1638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1282E"/>
                </a:solidFill>
              </a:rPr>
              <a:t>High</a:t>
            </a:r>
          </a:p>
          <a:p>
            <a:pPr algn="ctr"/>
            <a:r>
              <a:rPr lang="en-US" dirty="0" smtClean="0">
                <a:solidFill>
                  <a:srgbClr val="D1282E"/>
                </a:solidFill>
              </a:rPr>
              <a:t>discriminability</a:t>
            </a:r>
            <a:endParaRPr lang="en-US" dirty="0">
              <a:solidFill>
                <a:srgbClr val="D1282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48098" y="4359487"/>
            <a:ext cx="1638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1282E"/>
                </a:solidFill>
              </a:rPr>
              <a:t>Low</a:t>
            </a:r>
          </a:p>
          <a:p>
            <a:pPr algn="ctr"/>
            <a:r>
              <a:rPr lang="en-US" dirty="0" smtClean="0">
                <a:solidFill>
                  <a:srgbClr val="D1282E"/>
                </a:solidFill>
              </a:rPr>
              <a:t>discriminability</a:t>
            </a:r>
            <a:endParaRPr lang="en-US" dirty="0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6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wixted\OneDrive\Documents\Talks\NAS 2015\Obuchowski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49" y="901781"/>
            <a:ext cx="782955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0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wixted\OneDrive\Documents\Talks\NAS 2015\Obuchowski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019" y="515051"/>
            <a:ext cx="5191125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04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5" y="1905000"/>
            <a:ext cx="2000250" cy="304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C00000"/>
                </a:solidFill>
              </a:rPr>
              <a:t>Macmillan &amp; Creelman (2005)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7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C00000"/>
                </a:solidFill>
              </a:rPr>
              <a:t>Eyewitness Memory and </a:t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>Wrongful Convictions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5052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000" dirty="0" smtClean="0"/>
              <a:t>Since the 1990s, DNA testing has overturned 318 wrongful convictions </a:t>
            </a:r>
          </a:p>
          <a:p>
            <a:pPr>
              <a:spcAft>
                <a:spcPts val="1200"/>
              </a:spcAft>
              <a:defRPr/>
            </a:pPr>
            <a:r>
              <a:rPr lang="en-US" sz="2000" dirty="0"/>
              <a:t>E</a:t>
            </a:r>
            <a:r>
              <a:rPr lang="en-US" sz="2000" dirty="0" smtClean="0"/>
              <a:t>yewitness misidentifications – which were invariably made with high confidence in a court of law – played a role in 75% of these cases</a:t>
            </a:r>
          </a:p>
          <a:p>
            <a:pPr>
              <a:spcAft>
                <a:spcPts val="1200"/>
              </a:spcAft>
              <a:defRPr/>
            </a:pPr>
            <a:r>
              <a:rPr lang="en-US" sz="2000" dirty="0"/>
              <a:t>One of the most famous cases involved the misidentification </a:t>
            </a:r>
            <a:r>
              <a:rPr lang="en-US" sz="2000" dirty="0" smtClean="0"/>
              <a:t>of a man named </a:t>
            </a:r>
            <a:r>
              <a:rPr lang="en-US" sz="2000" dirty="0">
                <a:solidFill>
                  <a:srgbClr val="C00000"/>
                </a:solidFill>
              </a:rPr>
              <a:t>Ronald Cotton</a:t>
            </a:r>
          </a:p>
          <a:p>
            <a:pPr marL="0" indent="0">
              <a:buNone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355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2|5.5|1.1|1.1|3.8|0.6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2|5.5|1.1|1.1|3.8|0.6|0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52867</TotalTime>
  <Words>1419</Words>
  <Application>Microsoft Office PowerPoint</Application>
  <PresentationFormat>On-screen Show (4:3)</PresentationFormat>
  <Paragraphs>362</Paragraphs>
  <Slides>55</Slides>
  <Notes>55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Clarity</vt:lpstr>
      <vt:lpstr>Signal-detection theory and receiver operating characteristic (roc) analysis</vt:lpstr>
      <vt:lpstr>PowerPoint Presentation</vt:lpstr>
      <vt:lpstr>PowerPoint Presentation</vt:lpstr>
      <vt:lpstr>Green &amp; Swets (1966)</vt:lpstr>
      <vt:lpstr>PowerPoint Presentation</vt:lpstr>
      <vt:lpstr>PowerPoint Presentation</vt:lpstr>
      <vt:lpstr>PowerPoint Presentation</vt:lpstr>
      <vt:lpstr>Macmillan &amp; Creelman (2005)</vt:lpstr>
      <vt:lpstr>Eyewitness Memory and  Wrongful Convictions</vt:lpstr>
      <vt:lpstr>The Case of Ronald Cotton</vt:lpstr>
      <vt:lpstr>Eyewitness Identification Procedures</vt:lpstr>
      <vt:lpstr>Eyewitness Identification Procedures</vt:lpstr>
      <vt:lpstr>Mock-Crime Laboratory Studies</vt:lpstr>
      <vt:lpstr>PowerPoint Presentation</vt:lpstr>
      <vt:lpstr>Mock-Crime Laboratory Studies</vt:lpstr>
      <vt:lpstr>Lindsay &amp; Wells (1985)</vt:lpstr>
      <vt:lpstr>PowerPoint Presentation</vt:lpstr>
      <vt:lpstr>When does signal detection theory apply?</vt:lpstr>
      <vt:lpstr>2 X 2 Table</vt:lpstr>
      <vt:lpstr>2 X 2 Table</vt:lpstr>
      <vt:lpstr>2 X 2 Table</vt:lpstr>
      <vt:lpstr>2 X 2 Table</vt:lpstr>
      <vt:lpstr>2 X 2 Table</vt:lpstr>
      <vt:lpstr>2 X 2 Table</vt:lpstr>
      <vt:lpstr>2 X 2 Table</vt:lpstr>
      <vt:lpstr>2 X 2 Table</vt:lpstr>
      <vt:lpstr>2 X 2 Table</vt:lpstr>
      <vt:lpstr>2 X 2 Table</vt:lpstr>
      <vt:lpstr>Signal Detection Theory</vt:lpstr>
      <vt:lpstr>Signal Detection Theory: Response Bias</vt:lpstr>
      <vt:lpstr>Signal Detection Theory: Response Bias</vt:lpstr>
      <vt:lpstr>Signal Detection Theory: Response Bias</vt:lpstr>
      <vt:lpstr>Signal Detection Theory: Response Bias</vt:lpstr>
      <vt:lpstr>Signal Detection Theory: Response Bias</vt:lpstr>
      <vt:lpstr>Signal Detection Theory: Response Bias</vt:lpstr>
      <vt:lpstr>Signal Detection Theory: Discriminability</vt:lpstr>
      <vt:lpstr>Signal Detection Theory: Discriminability</vt:lpstr>
      <vt:lpstr>Signal Detection Theory: Discriminability</vt:lpstr>
      <vt:lpstr>Signal Detection Theory: Discriminability</vt:lpstr>
      <vt:lpstr>Signal Detection Theory: Discriminability</vt:lpstr>
      <vt:lpstr>Signal Detection Theory: Discriminability</vt:lpstr>
      <vt:lpstr>Signal Detection Theory: Discriminability</vt:lpstr>
      <vt:lpstr>Signal Detection Theory: Discriminability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Receiver Operating Characteristic Analysis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Receiver Operating Characteristic Analysis in the Assessment in Eyewitness Memory</dc:title>
  <dc:creator>Laura Mickes</dc:creator>
  <cp:lastModifiedBy>John Wixted</cp:lastModifiedBy>
  <cp:revision>1416</cp:revision>
  <cp:lastPrinted>2013-03-09T06:03:00Z</cp:lastPrinted>
  <dcterms:created xsi:type="dcterms:W3CDTF">2011-11-20T03:40:17Z</dcterms:created>
  <dcterms:modified xsi:type="dcterms:W3CDTF">2016-09-26T19:49:18Z</dcterms:modified>
</cp:coreProperties>
</file>